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 id="2147484080" r:id="rId2"/>
    <p:sldMasterId id="2147484116" r:id="rId3"/>
    <p:sldMasterId id="2147484128" r:id="rId4"/>
    <p:sldMasterId id="2147484140" r:id="rId5"/>
    <p:sldMasterId id="2147484152" r:id="rId6"/>
  </p:sldMasterIdLst>
  <p:notesMasterIdLst>
    <p:notesMasterId r:id="rId35"/>
  </p:notesMasterIdLst>
  <p:sldIdLst>
    <p:sldId id="326" r:id="rId7"/>
    <p:sldId id="257" r:id="rId8"/>
    <p:sldId id="329" r:id="rId9"/>
    <p:sldId id="328" r:id="rId10"/>
    <p:sldId id="258" r:id="rId11"/>
    <p:sldId id="265" r:id="rId12"/>
    <p:sldId id="267" r:id="rId13"/>
    <p:sldId id="268" r:id="rId14"/>
    <p:sldId id="269" r:id="rId15"/>
    <p:sldId id="270" r:id="rId16"/>
    <p:sldId id="271" r:id="rId17"/>
    <p:sldId id="272" r:id="rId18"/>
    <p:sldId id="273" r:id="rId19"/>
    <p:sldId id="274" r:id="rId20"/>
    <p:sldId id="280" r:id="rId21"/>
    <p:sldId id="282" r:id="rId22"/>
    <p:sldId id="281" r:id="rId23"/>
    <p:sldId id="283" r:id="rId24"/>
    <p:sldId id="286" r:id="rId25"/>
    <p:sldId id="287" r:id="rId26"/>
    <p:sldId id="332" r:id="rId27"/>
    <p:sldId id="288" r:id="rId28"/>
    <p:sldId id="290" r:id="rId29"/>
    <p:sldId id="324" r:id="rId30"/>
    <p:sldId id="295" r:id="rId31"/>
    <p:sldId id="297" r:id="rId32"/>
    <p:sldId id="298" r:id="rId33"/>
    <p:sldId id="33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95007DA-D72B-4B80-A90A-A7ACF4FE453F}">
          <p14:sldIdLst>
            <p14:sldId id="326"/>
            <p14:sldId id="257"/>
            <p14:sldId id="329"/>
          </p14:sldIdLst>
        </p14:section>
        <p14:section name="Untitled Section" id="{52FDAB62-DE32-4447-98A5-CCA0B480A51F}">
          <p14:sldIdLst>
            <p14:sldId id="328"/>
            <p14:sldId id="258"/>
            <p14:sldId id="265"/>
            <p14:sldId id="267"/>
            <p14:sldId id="268"/>
            <p14:sldId id="269"/>
            <p14:sldId id="270"/>
            <p14:sldId id="271"/>
            <p14:sldId id="272"/>
            <p14:sldId id="273"/>
            <p14:sldId id="274"/>
            <p14:sldId id="280"/>
            <p14:sldId id="282"/>
            <p14:sldId id="281"/>
            <p14:sldId id="283"/>
            <p14:sldId id="286"/>
            <p14:sldId id="287"/>
            <p14:sldId id="332"/>
            <p14:sldId id="288"/>
            <p14:sldId id="290"/>
            <p14:sldId id="324"/>
            <p14:sldId id="295"/>
            <p14:sldId id="297"/>
            <p14:sldId id="298"/>
            <p14:sldId id="33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86" autoAdjust="0"/>
    <p:restoredTop sz="95833" autoAdjust="0"/>
  </p:normalViewPr>
  <p:slideViewPr>
    <p:cSldViewPr>
      <p:cViewPr varScale="1">
        <p:scale>
          <a:sx n="69" d="100"/>
          <a:sy n="69" d="100"/>
        </p:scale>
        <p:origin x="15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3CF64D-6533-4147-B529-B098BE02E315}" type="datetimeFigureOut">
              <a:rPr lang="en-US" smtClean="0"/>
              <a:pPr/>
              <a:t>2018-10-10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E01C44-8109-4ED8-BD80-2BED48A3D53D}" type="slidenum">
              <a:rPr lang="en-US" smtClean="0"/>
              <a:pPr/>
              <a:t>‹#›</a:t>
            </a:fld>
            <a:endParaRPr lang="en-US"/>
          </a:p>
        </p:txBody>
      </p:sp>
    </p:spTree>
    <p:extLst>
      <p:ext uri="{BB962C8B-B14F-4D97-AF65-F5344CB8AC3E}">
        <p14:creationId xmlns:p14="http://schemas.microsoft.com/office/powerpoint/2010/main" val="2847809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E01C44-8109-4ED8-BD80-2BED48A3D53D}"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E01C44-8109-4ED8-BD80-2BED48A3D53D}" type="slidenum">
              <a:rPr lang="en-US" smtClean="0"/>
              <a:pPr/>
              <a:t>4</a:t>
            </a:fld>
            <a:endParaRPr lang="en-US"/>
          </a:p>
        </p:txBody>
      </p:sp>
    </p:spTree>
    <p:extLst>
      <p:ext uri="{BB962C8B-B14F-4D97-AF65-F5344CB8AC3E}">
        <p14:creationId xmlns:p14="http://schemas.microsoft.com/office/powerpoint/2010/main" val="2349594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E01C44-8109-4ED8-BD80-2BED48A3D53D}" type="slidenum">
              <a:rPr lang="en-US" smtClean="0"/>
              <a:pPr/>
              <a:t>5</a:t>
            </a:fld>
            <a:endParaRPr lang="en-US"/>
          </a:p>
        </p:txBody>
      </p:sp>
    </p:spTree>
    <p:extLst>
      <p:ext uri="{BB962C8B-B14F-4D97-AF65-F5344CB8AC3E}">
        <p14:creationId xmlns:p14="http://schemas.microsoft.com/office/powerpoint/2010/main" val="365496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E01C44-8109-4ED8-BD80-2BED48A3D53D}" type="slidenum">
              <a:rPr lang="en-US" smtClean="0"/>
              <a:pPr/>
              <a:t>9</a:t>
            </a:fld>
            <a:endParaRPr lang="en-US"/>
          </a:p>
        </p:txBody>
      </p:sp>
    </p:spTree>
    <p:extLst>
      <p:ext uri="{BB962C8B-B14F-4D97-AF65-F5344CB8AC3E}">
        <p14:creationId xmlns:p14="http://schemas.microsoft.com/office/powerpoint/2010/main" val="2336716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E01C44-8109-4ED8-BD80-2BED48A3D53D}"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2021871-EF5B-4707-B566-6DDE9EBD0FC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21871-EF5B-4707-B566-6DDE9EBD0FCF}"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C2021871-EF5B-4707-B566-6DDE9EBD0F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C2021871-EF5B-4707-B566-6DDE9EBD0FCF}"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C2021871-EF5B-4707-B566-6DDE9EBD0FCF}"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C2021871-EF5B-4707-B566-6DDE9EBD0FCF}"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C2021871-EF5B-4707-B566-6DDE9EBD0FCF}"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21871-EF5B-4707-B566-6DDE9EBD0FC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2021871-EF5B-4707-B566-6DDE9EBD0FCF}"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8" name="Slide Number Placeholder 7"/>
          <p:cNvSpPr>
            <a:spLocks noGrp="1"/>
          </p:cNvSpPr>
          <p:nvPr>
            <p:ph type="sldNum" sz="quarter" idx="11"/>
          </p:nvPr>
        </p:nvSpPr>
        <p:spPr/>
        <p:txBody>
          <a:bodyPr/>
          <a:lstStyle/>
          <a:p>
            <a:fld id="{C2021871-EF5B-4707-B566-6DDE9EBD0FCF}"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21871-EF5B-4707-B566-6DDE9EBD0FCF}"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21871-EF5B-4707-B566-6DDE9EBD0FCF}"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021871-EF5B-4707-B566-6DDE9EBD0FCF}"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21871-EF5B-4707-B566-6DDE9EBD0FCF}"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21871-EF5B-4707-B566-6DDE9EBD0FCF}"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21871-EF5B-4707-B566-6DDE9EBD0FCF}"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021871-EF5B-4707-B566-6DDE9EBD0FCF}"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21871-EF5B-4707-B566-6DDE9EBD0FCF}"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21871-EF5B-4707-B566-6DDE9EBD0FCF}" type="slidenum">
              <a:rPr lang="en-US" smtClean="0"/>
              <a:pPr/>
              <a:t>‹#›</a:t>
            </a:fld>
            <a:endParaRPr lang="en-US"/>
          </a:p>
        </p:txBody>
      </p:sp>
    </p:spTree>
    <p:extLst>
      <p:ext uri="{BB962C8B-B14F-4D97-AF65-F5344CB8AC3E}">
        <p14:creationId xmlns:p14="http://schemas.microsoft.com/office/powerpoint/2010/main" val="61028924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21871-EF5B-4707-B566-6DDE9EBD0FCF}" type="slidenum">
              <a:rPr lang="en-US" smtClean="0"/>
              <a:pPr/>
              <a:t>‹#›</a:t>
            </a:fld>
            <a:endParaRPr lang="en-US"/>
          </a:p>
        </p:txBody>
      </p:sp>
    </p:spTree>
    <p:extLst>
      <p:ext uri="{BB962C8B-B14F-4D97-AF65-F5344CB8AC3E}">
        <p14:creationId xmlns:p14="http://schemas.microsoft.com/office/powerpoint/2010/main" val="3636180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21871-EF5B-4707-B566-6DDE9EBD0FCF}" type="slidenum">
              <a:rPr lang="en-US" smtClean="0"/>
              <a:pPr/>
              <a:t>‹#›</a:t>
            </a:fld>
            <a:endParaRPr lang="en-US"/>
          </a:p>
        </p:txBody>
      </p:sp>
    </p:spTree>
    <p:extLst>
      <p:ext uri="{BB962C8B-B14F-4D97-AF65-F5344CB8AC3E}">
        <p14:creationId xmlns:p14="http://schemas.microsoft.com/office/powerpoint/2010/main" val="259192590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21871-EF5B-4707-B566-6DDE9EBD0FCF}" type="slidenum">
              <a:rPr lang="en-US" smtClean="0"/>
              <a:pPr/>
              <a:t>‹#›</a:t>
            </a:fld>
            <a:endParaRPr lang="en-US"/>
          </a:p>
        </p:txBody>
      </p:sp>
    </p:spTree>
    <p:extLst>
      <p:ext uri="{BB962C8B-B14F-4D97-AF65-F5344CB8AC3E}">
        <p14:creationId xmlns:p14="http://schemas.microsoft.com/office/powerpoint/2010/main" val="1194189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021871-EF5B-4707-B566-6DDE9EBD0FCF}" type="slidenum">
              <a:rPr lang="en-US" smtClean="0"/>
              <a:pPr/>
              <a:t>‹#›</a:t>
            </a:fld>
            <a:endParaRPr lang="en-US"/>
          </a:p>
        </p:txBody>
      </p:sp>
    </p:spTree>
    <p:extLst>
      <p:ext uri="{BB962C8B-B14F-4D97-AF65-F5344CB8AC3E}">
        <p14:creationId xmlns:p14="http://schemas.microsoft.com/office/powerpoint/2010/main" val="137499559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021871-EF5B-4707-B566-6DDE9EBD0FCF}" type="slidenum">
              <a:rPr lang="en-US" smtClean="0"/>
              <a:pPr/>
              <a:t>‹#›</a:t>
            </a:fld>
            <a:endParaRPr lang="en-US"/>
          </a:p>
        </p:txBody>
      </p:sp>
    </p:spTree>
    <p:extLst>
      <p:ext uri="{BB962C8B-B14F-4D97-AF65-F5344CB8AC3E}">
        <p14:creationId xmlns:p14="http://schemas.microsoft.com/office/powerpoint/2010/main" val="253215522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021871-EF5B-4707-B566-6DDE9EBD0FCF}" type="slidenum">
              <a:rPr lang="en-US" smtClean="0"/>
              <a:pPr/>
              <a:t>‹#›</a:t>
            </a:fld>
            <a:endParaRPr lang="en-US"/>
          </a:p>
        </p:txBody>
      </p:sp>
    </p:spTree>
    <p:extLst>
      <p:ext uri="{BB962C8B-B14F-4D97-AF65-F5344CB8AC3E}">
        <p14:creationId xmlns:p14="http://schemas.microsoft.com/office/powerpoint/2010/main" val="228285660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21871-EF5B-4707-B566-6DDE9EBD0FCF}" type="slidenum">
              <a:rPr lang="en-US" smtClean="0"/>
              <a:pPr/>
              <a:t>‹#›</a:t>
            </a:fld>
            <a:endParaRPr lang="en-US"/>
          </a:p>
        </p:txBody>
      </p:sp>
    </p:spTree>
    <p:extLst>
      <p:ext uri="{BB962C8B-B14F-4D97-AF65-F5344CB8AC3E}">
        <p14:creationId xmlns:p14="http://schemas.microsoft.com/office/powerpoint/2010/main" val="139257801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21871-EF5B-4707-B566-6DDE9EBD0FCF}" type="slidenum">
              <a:rPr lang="en-US" smtClean="0"/>
              <a:pPr/>
              <a:t>‹#›</a:t>
            </a:fld>
            <a:endParaRPr lang="en-US"/>
          </a:p>
        </p:txBody>
      </p:sp>
    </p:spTree>
    <p:extLst>
      <p:ext uri="{BB962C8B-B14F-4D97-AF65-F5344CB8AC3E}">
        <p14:creationId xmlns:p14="http://schemas.microsoft.com/office/powerpoint/2010/main" val="58620463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21871-EF5B-4707-B566-6DDE9EBD0FCF}" type="slidenum">
              <a:rPr lang="en-US" smtClean="0"/>
              <a:pPr/>
              <a:t>‹#›</a:t>
            </a:fld>
            <a:endParaRPr lang="en-US"/>
          </a:p>
        </p:txBody>
      </p:sp>
    </p:spTree>
    <p:extLst>
      <p:ext uri="{BB962C8B-B14F-4D97-AF65-F5344CB8AC3E}">
        <p14:creationId xmlns:p14="http://schemas.microsoft.com/office/powerpoint/2010/main" val="198623631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21871-EF5B-4707-B566-6DDE9EBD0FCF}" type="slidenum">
              <a:rPr lang="en-US" smtClean="0"/>
              <a:pPr/>
              <a:t>‹#›</a:t>
            </a:fld>
            <a:endParaRPr lang="en-US"/>
          </a:p>
        </p:txBody>
      </p:sp>
    </p:spTree>
    <p:extLst>
      <p:ext uri="{BB962C8B-B14F-4D97-AF65-F5344CB8AC3E}">
        <p14:creationId xmlns:p14="http://schemas.microsoft.com/office/powerpoint/2010/main" val="3758613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21871-EF5B-4707-B566-6DDE9EBD0F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D284FF1-05D6-4FCD-8942-DCAEBDB048BF}" type="datetimeFigureOut">
              <a:rPr lang="en-US" smtClean="0"/>
              <a:pPr/>
              <a:t>2018-10-10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2021871-EF5B-4707-B566-6DDE9EBD0FC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D284FF1-05D6-4FCD-8942-DCAEBDB048BF}" type="datetimeFigureOut">
              <a:rPr lang="en-US" smtClean="0"/>
              <a:pPr/>
              <a:t>2018-10-10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2021871-EF5B-4707-B566-6DDE9EBD0FC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D284FF1-05D6-4FCD-8942-DCAEBDB048BF}" type="datetimeFigureOut">
              <a:rPr lang="en-US" smtClean="0"/>
              <a:pPr/>
              <a:t>2018-10-10</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C2021871-EF5B-4707-B566-6DDE9EBD0FC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D284FF1-05D6-4FCD-8942-DCAEBDB048BF}" type="datetimeFigureOut">
              <a:rPr lang="en-US" smtClean="0"/>
              <a:pPr/>
              <a:t>2018-10-10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2021871-EF5B-4707-B566-6DDE9EBD0FCF}"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2D284FF1-05D6-4FCD-8942-DCAEBDB048BF}" type="datetimeFigureOut">
              <a:rPr lang="en-US" smtClean="0"/>
              <a:pPr/>
              <a:t>2018-10-10</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2021871-EF5B-4707-B566-6DDE9EBD0FCF}"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D284FF1-05D6-4FCD-8942-DCAEBDB048BF}" type="datetimeFigureOut">
              <a:rPr lang="en-US" smtClean="0"/>
              <a:pPr/>
              <a:t>2018-10-10</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2021871-EF5B-4707-B566-6DDE9EBD0FC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284FF1-05D6-4FCD-8942-DCAEBDB048BF}" type="datetimeFigureOut">
              <a:rPr lang="en-US" smtClean="0"/>
              <a:pPr/>
              <a:t>2018-10-10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21871-EF5B-4707-B566-6DDE9EBD0FCF}" type="slidenum">
              <a:rPr lang="en-US" smtClean="0"/>
              <a:pPr/>
              <a:t>‹#›</a:t>
            </a:fld>
            <a:endParaRPr lang="en-US"/>
          </a:p>
        </p:txBody>
      </p:sp>
    </p:spTree>
    <p:extLst>
      <p:ext uri="{BB962C8B-B14F-4D97-AF65-F5344CB8AC3E}">
        <p14:creationId xmlns:p14="http://schemas.microsoft.com/office/powerpoint/2010/main" val="3472684112"/>
      </p:ext>
    </p:extLst>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5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400800"/>
          </a:xfrm>
        </p:spPr>
        <p:txBody>
          <a:bodyPr>
            <a:normAutofit/>
          </a:bodyPr>
          <a:lstStyle/>
          <a:p>
            <a:pPr algn="ctr"/>
            <a:r>
              <a:rPr lang="en-US" b="1" dirty="0"/>
              <a:t>NEGOTIATING THE TRAJECTORY IN RESEARCH, PUBLICATION AND PROMOTION IN THE UNIVERSITY OF </a:t>
            </a:r>
            <a:r>
              <a:rPr lang="en-US" b="1" dirty="0" smtClean="0"/>
              <a:t>NIGERIA </a:t>
            </a:r>
            <a:br>
              <a:rPr lang="en-US" b="1" dirty="0" smtClean="0"/>
            </a:br>
            <a:r>
              <a:rPr lang="en-US" b="1" dirty="0"/>
              <a:t/>
            </a:r>
            <a:br>
              <a:rPr lang="en-US" b="1" dirty="0"/>
            </a:br>
            <a:r>
              <a:rPr lang="en-US" b="1" dirty="0" smtClean="0"/>
              <a:t/>
            </a:r>
            <a:br>
              <a:rPr lang="en-US" b="1" dirty="0" smtClean="0"/>
            </a:br>
            <a:r>
              <a:rPr lang="en-US" b="1" dirty="0" smtClean="0"/>
              <a:t>				</a:t>
            </a:r>
            <a:r>
              <a:rPr lang="en-US" sz="3200" b="1" dirty="0" smtClean="0">
                <a:latin typeface="Arial" pitchFamily="34" charset="0"/>
                <a:cs typeface="Arial" pitchFamily="34" charset="0"/>
              </a:rPr>
              <a:t>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     Pat Uche Okpoko</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
            </a:r>
            <a:br>
              <a:rPr lang="en-US" sz="3200" b="1" dirty="0" smtClean="0">
                <a:latin typeface="Arial" pitchFamily="34" charset="0"/>
                <a:cs typeface="Arial" pitchFamily="34" charset="0"/>
              </a:rPr>
            </a:br>
            <a:r>
              <a:rPr lang="en-US" sz="2400" b="1" dirty="0" smtClean="0">
                <a:latin typeface="Arial" pitchFamily="34" charset="0"/>
                <a:cs typeface="Arial" pitchFamily="34" charset="0"/>
              </a:rPr>
              <a:t>M</a:t>
            </a:r>
            <a:r>
              <a:rPr lang="en-US" sz="2400" b="1" cap="none" dirty="0" smtClean="0">
                <a:latin typeface="Arial" pitchFamily="34" charset="0"/>
                <a:cs typeface="Arial" pitchFamily="34" charset="0"/>
              </a:rPr>
              <a:t>aiden Faculty of Arts Lecture Series </a:t>
            </a:r>
            <a:br>
              <a:rPr lang="en-US" sz="2400" b="1" cap="none" dirty="0" smtClean="0">
                <a:latin typeface="Arial" pitchFamily="34" charset="0"/>
                <a:cs typeface="Arial" pitchFamily="34" charset="0"/>
              </a:rPr>
            </a:br>
            <a:r>
              <a:rPr lang="en-US" sz="2400" b="1" cap="none" dirty="0" smtClean="0">
                <a:latin typeface="Arial" pitchFamily="34" charset="0"/>
                <a:cs typeface="Arial" pitchFamily="34" charset="0"/>
              </a:rPr>
              <a:t>October 9, 2018 </a:t>
            </a:r>
            <a:br>
              <a:rPr lang="en-US" sz="2400" b="1" cap="none" dirty="0" smtClean="0">
                <a:latin typeface="Arial" pitchFamily="34" charset="0"/>
                <a:cs typeface="Arial" pitchFamily="34" charset="0"/>
              </a:rPr>
            </a:b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979471"/>
            <a:ext cx="9144000" cy="4985980"/>
          </a:xfrm>
          <a:prstGeom prst="rect">
            <a:avLst/>
          </a:prstGeom>
          <a:noFill/>
          <a:ln w="9525">
            <a:noFill/>
            <a:miter lim="800000"/>
            <a:headEnd/>
            <a:tailEnd/>
          </a:ln>
          <a:effectLst/>
        </p:spPr>
        <p:txBody>
          <a:bodyPr vert="horz" wrap="square" lIns="457056" tIns="0" rIns="0" bIns="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Arial" pitchFamily="34" charset="0"/>
                <a:cs typeface="Arial" pitchFamily="34" charset="0"/>
              </a:rPr>
              <a:t>Notable Slogans and Quotes</a:t>
            </a:r>
          </a:p>
          <a:p>
            <a:pPr marL="571500" marR="0" lvl="0" indent="-571500" algn="just" defTabSz="914400" rtl="0" eaLnBrk="1" fontAlgn="base" latinLnBrk="0" hangingPunct="1">
              <a:lnSpc>
                <a:spcPct val="100000"/>
              </a:lnSpc>
              <a:spcBef>
                <a:spcPct val="0"/>
              </a:spcBef>
              <a:spcAft>
                <a:spcPct val="0"/>
              </a:spcAft>
              <a:buClrTx/>
              <a:buSzTx/>
              <a:buFont typeface="Wingdings" panose="05000000000000000000" pitchFamily="2" charset="2"/>
              <a:buChar char="q"/>
              <a:tabLst/>
            </a:pPr>
            <a:r>
              <a:rPr lang="en-US" sz="3600" dirty="0" smtClean="0">
                <a:latin typeface="Arial" pitchFamily="34" charset="0"/>
                <a:cs typeface="Arial" pitchFamily="34" charset="0"/>
              </a:rPr>
              <a:t>“Publish or perish”</a:t>
            </a:r>
          </a:p>
          <a:p>
            <a:pPr marL="571500" marR="0" lvl="0" indent="-571500" algn="just" defTabSz="914400" rtl="0" eaLnBrk="1" fontAlgn="base" latinLnBrk="0" hangingPunct="1">
              <a:lnSpc>
                <a:spcPct val="100000"/>
              </a:lnSpc>
              <a:spcBef>
                <a:spcPct val="0"/>
              </a:spcBef>
              <a:spcAft>
                <a:spcPct val="0"/>
              </a:spcAft>
              <a:buClrTx/>
              <a:buSzTx/>
              <a:buFont typeface="Wingdings" panose="05000000000000000000" pitchFamily="2" charset="2"/>
              <a:buChar char="q"/>
              <a:tabLst/>
            </a:pPr>
            <a:r>
              <a:rPr kumimoji="0" lang="en-US" sz="3600" i="0" u="none" strike="noStrike" cap="none" normalizeH="0" baseline="0" dirty="0" smtClean="0">
                <a:ln>
                  <a:noFill/>
                </a:ln>
                <a:solidFill>
                  <a:schemeClr val="tx1"/>
                </a:solidFill>
                <a:effectLst/>
                <a:latin typeface="Arial" pitchFamily="34" charset="0"/>
                <a:cs typeface="Arial" pitchFamily="34" charset="0"/>
              </a:rPr>
              <a:t>“Walk like a professor…”</a:t>
            </a:r>
          </a:p>
          <a:p>
            <a:pPr marL="571500" marR="0" lvl="0" indent="-571500" algn="just" defTabSz="914400" rtl="0" eaLnBrk="1" fontAlgn="base" latinLnBrk="0" hangingPunct="1">
              <a:lnSpc>
                <a:spcPct val="100000"/>
              </a:lnSpc>
              <a:spcBef>
                <a:spcPct val="0"/>
              </a:spcBef>
              <a:spcAft>
                <a:spcPct val="0"/>
              </a:spcAft>
              <a:buClrTx/>
              <a:buSzTx/>
              <a:buFont typeface="Wingdings" panose="05000000000000000000" pitchFamily="2" charset="2"/>
              <a:buChar char="q"/>
              <a:tabLst/>
            </a:pPr>
            <a:r>
              <a:rPr lang="en-US" sz="3600" dirty="0" smtClean="0">
                <a:latin typeface="Arial" pitchFamily="34" charset="0"/>
                <a:cs typeface="Arial" pitchFamily="34" charset="0"/>
              </a:rPr>
              <a:t>“The tortuous pyramid”</a:t>
            </a:r>
          </a:p>
          <a:p>
            <a:pPr marL="571500" marR="0" lvl="0" indent="-571500" algn="just" defTabSz="914400" rtl="0" eaLnBrk="1" fontAlgn="base" latinLnBrk="0" hangingPunct="1">
              <a:lnSpc>
                <a:spcPct val="100000"/>
              </a:lnSpc>
              <a:spcBef>
                <a:spcPct val="0"/>
              </a:spcBef>
              <a:spcAft>
                <a:spcPct val="0"/>
              </a:spcAft>
              <a:buClrTx/>
              <a:buSzTx/>
              <a:buFont typeface="Wingdings" panose="05000000000000000000" pitchFamily="2" charset="2"/>
              <a:buChar char="q"/>
              <a:tabLst/>
            </a:pPr>
            <a:r>
              <a:rPr lang="en-US" sz="3600" dirty="0" smtClean="0">
                <a:latin typeface="Arial" pitchFamily="34" charset="0"/>
                <a:cs typeface="Arial" pitchFamily="34" charset="0"/>
              </a:rPr>
              <a:t>“The fear of Thomson Reuters is the beginning of academic 	wisdom”</a:t>
            </a:r>
          </a:p>
          <a:p>
            <a:pPr marL="571500" marR="0" lvl="0" indent="-571500" algn="just" defTabSz="914400" rtl="0" eaLnBrk="1" fontAlgn="base" latinLnBrk="0" hangingPunct="1">
              <a:lnSpc>
                <a:spcPct val="100000"/>
              </a:lnSpc>
              <a:spcBef>
                <a:spcPct val="0"/>
              </a:spcBef>
              <a:spcAft>
                <a:spcPct val="0"/>
              </a:spcAft>
              <a:buClrTx/>
              <a:buSzTx/>
              <a:buFont typeface="Wingdings" panose="05000000000000000000" pitchFamily="2" charset="2"/>
              <a:buChar char="q"/>
              <a:tabLst/>
            </a:pPr>
            <a:r>
              <a:rPr lang="en-US" sz="3600" dirty="0" smtClean="0">
                <a:latin typeface="Arial" pitchFamily="34" charset="0"/>
                <a:cs typeface="Arial" pitchFamily="34" charset="0"/>
              </a:rPr>
              <a:t>“A new generation of Igbo torture”</a:t>
            </a:r>
          </a:p>
          <a:p>
            <a:pPr marL="571500" marR="0" lvl="0" indent="-571500" algn="just" defTabSz="914400" rtl="0" eaLnBrk="1" fontAlgn="base" latinLnBrk="0" hangingPunct="1">
              <a:lnSpc>
                <a:spcPct val="100000"/>
              </a:lnSpc>
              <a:spcBef>
                <a:spcPct val="0"/>
              </a:spcBef>
              <a:spcAft>
                <a:spcPct val="0"/>
              </a:spcAft>
              <a:buClrTx/>
              <a:buSzTx/>
              <a:buFont typeface="Wingdings" panose="05000000000000000000" pitchFamily="2" charset="2"/>
              <a:buChar char="q"/>
              <a:tabLst/>
            </a:pPr>
            <a:r>
              <a:rPr lang="en-US" sz="3600" dirty="0" smtClean="0">
                <a:latin typeface="Arial" pitchFamily="34" charset="0"/>
                <a:cs typeface="Arial" pitchFamily="34" charset="0"/>
              </a:rPr>
              <a:t>“Put my name”</a:t>
            </a:r>
          </a:p>
          <a:p>
            <a:pPr marL="0" marR="0" lvl="0" indent="457200" algn="just" defTabSz="914400" rtl="0" eaLnBrk="1" fontAlgn="base" latinLnBrk="0" hangingPunct="1">
              <a:lnSpc>
                <a:spcPct val="100000"/>
              </a:lnSpc>
              <a:spcBef>
                <a:spcPct val="0"/>
              </a:spcBef>
              <a:spcAft>
                <a:spcPct val="0"/>
              </a:spcAft>
              <a:buClrTx/>
              <a:buSzTx/>
              <a:buFontTx/>
              <a:buNone/>
              <a:tabLst/>
            </a:pPr>
            <a:r>
              <a:rPr lang="en-US" sz="3600" dirty="0" smtClean="0">
                <a:latin typeface="Arial" pitchFamily="34" charset="0"/>
                <a:cs typeface="Arial" pitchFamily="34" charset="0"/>
              </a:rPr>
              <a:t> </a:t>
            </a:r>
            <a:endParaRPr kumimoji="0" lang="en-US" sz="36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128826"/>
            <a:ext cx="8915400" cy="6647974"/>
          </a:xfrm>
          <a:prstGeom prst="rect">
            <a:avLst/>
          </a:prstGeom>
          <a:noFill/>
          <a:ln w="9525">
            <a:noFill/>
            <a:miter lim="800000"/>
            <a:headEnd/>
            <a:tailEnd/>
          </a:ln>
          <a:effectLst/>
        </p:spPr>
        <p:txBody>
          <a:bodyPr vert="horz" wrap="square" lIns="457056" tIns="0" rIns="0" bIns="0" numCol="1" anchor="ctr" anchorCtr="0" compatLnSpc="1">
            <a:prstTxWarp prst="textNoShape">
              <a:avLst/>
            </a:prstTxWarp>
            <a:spAutoFit/>
          </a:bodyPr>
          <a:lstStyle/>
          <a:p>
            <a:pPr lvl="0" algn="just" fontAlgn="base">
              <a:spcBef>
                <a:spcPct val="0"/>
              </a:spcBef>
              <a:spcAft>
                <a:spcPct val="0"/>
              </a:spcAft>
            </a:pPr>
            <a:r>
              <a:rPr lang="en-US" sz="2400" b="1" dirty="0">
                <a:latin typeface="Arial" pitchFamily="34" charset="0"/>
                <a:cs typeface="Arial" pitchFamily="34" charset="0"/>
              </a:rPr>
              <a:t>Doing Research in the Contemporary World </a:t>
            </a:r>
          </a:p>
          <a:p>
            <a:pPr lvl="0" indent="457200" algn="just" fontAlgn="base">
              <a:spcBef>
                <a:spcPct val="0"/>
              </a:spcBef>
              <a:spcAft>
                <a:spcPct val="0"/>
              </a:spcAft>
              <a:buFont typeface="Wingdings" pitchFamily="2" charset="2"/>
              <a:buChar char="q"/>
            </a:pPr>
            <a:r>
              <a:rPr lang="en-US" sz="2400" dirty="0">
                <a:latin typeface="Arial" pitchFamily="34" charset="0"/>
                <a:cs typeface="Arial" pitchFamily="34" charset="0"/>
              </a:rPr>
              <a:t>Research is essentially a systematic way of gathering and analyzing data. </a:t>
            </a:r>
            <a:endParaRPr lang="en-US" sz="2400" dirty="0" smtClean="0">
              <a:latin typeface="Arial" pitchFamily="34" charset="0"/>
              <a:cs typeface="Arial" pitchFamily="34" charset="0"/>
            </a:endParaRPr>
          </a:p>
          <a:p>
            <a:pPr lvl="0" indent="457200" algn="just" fontAlgn="base">
              <a:spcBef>
                <a:spcPct val="0"/>
              </a:spcBef>
              <a:spcAft>
                <a:spcPct val="0"/>
              </a:spcAft>
              <a:buFont typeface="Wingdings" pitchFamily="2" charset="2"/>
              <a:buChar char="q"/>
            </a:pPr>
            <a:r>
              <a:rPr lang="en-US" sz="2400" dirty="0" smtClean="0">
                <a:latin typeface="Arial" pitchFamily="34" charset="0"/>
                <a:cs typeface="Arial" pitchFamily="34" charset="0"/>
              </a:rPr>
              <a:t>It </a:t>
            </a:r>
            <a:r>
              <a:rPr lang="en-US" sz="2400" dirty="0">
                <a:latin typeface="Arial" pitchFamily="34" charset="0"/>
                <a:cs typeface="Arial" pitchFamily="34" charset="0"/>
              </a:rPr>
              <a:t>is an attempt to solve societal problems or </a:t>
            </a:r>
            <a:r>
              <a:rPr lang="en-US" sz="2400" dirty="0" smtClean="0">
                <a:latin typeface="Arial" pitchFamily="34" charset="0"/>
                <a:cs typeface="Arial" pitchFamily="34" charset="0"/>
              </a:rPr>
              <a:t>fill gaps </a:t>
            </a:r>
            <a:r>
              <a:rPr lang="en-US" sz="2400" dirty="0">
                <a:latin typeface="Arial" pitchFamily="34" charset="0"/>
                <a:cs typeface="Arial" pitchFamily="34" charset="0"/>
              </a:rPr>
              <a:t>in knowledge identified in one’s field. </a:t>
            </a:r>
            <a:endParaRPr lang="en-US" sz="2400" dirty="0" smtClean="0">
              <a:latin typeface="Arial" pitchFamily="34" charset="0"/>
              <a:cs typeface="Arial" pitchFamily="34" charset="0"/>
            </a:endParaRPr>
          </a:p>
          <a:p>
            <a:pPr lvl="0" indent="457200" algn="just" fontAlgn="base">
              <a:spcBef>
                <a:spcPct val="0"/>
              </a:spcBef>
              <a:spcAft>
                <a:spcPct val="0"/>
              </a:spcAft>
              <a:buFont typeface="Wingdings" pitchFamily="2" charset="2"/>
              <a:buChar char="q"/>
            </a:pPr>
            <a:r>
              <a:rPr lang="en-US" sz="2400" dirty="0" smtClean="0">
                <a:latin typeface="Arial" pitchFamily="34" charset="0"/>
                <a:cs typeface="Arial" pitchFamily="34" charset="0"/>
              </a:rPr>
              <a:t>In </a:t>
            </a:r>
            <a:r>
              <a:rPr lang="en-US" sz="2400" dirty="0">
                <a:latin typeface="Arial" pitchFamily="34" charset="0"/>
                <a:cs typeface="Arial" pitchFamily="34" charset="0"/>
              </a:rPr>
              <a:t>the contemporary world, such work, be it quantitative or qualitative, must be done systematically, otherwise it will attract negative reactions from reviewers and therefore will not be published. </a:t>
            </a:r>
            <a:endParaRPr lang="en-US" sz="2400" dirty="0" smtClean="0">
              <a:latin typeface="Arial" pitchFamily="34" charset="0"/>
              <a:cs typeface="Arial" pitchFamily="34" charset="0"/>
            </a:endParaRPr>
          </a:p>
          <a:p>
            <a:pPr lvl="0" algn="just" fontAlgn="base">
              <a:spcBef>
                <a:spcPct val="0"/>
              </a:spcBef>
              <a:spcAft>
                <a:spcPct val="0"/>
              </a:spcAft>
            </a:pPr>
            <a:endParaRPr lang="en-US" sz="2400" b="1" dirty="0" smtClean="0">
              <a:latin typeface="Arial" pitchFamily="34" charset="0"/>
              <a:cs typeface="Arial" pitchFamily="34" charset="0"/>
            </a:endParaRPr>
          </a:p>
          <a:p>
            <a:pPr lvl="0" algn="just" fontAlgn="base">
              <a:spcBef>
                <a:spcPct val="0"/>
              </a:spcBef>
              <a:spcAft>
                <a:spcPct val="0"/>
              </a:spcAft>
            </a:pPr>
            <a:r>
              <a:rPr lang="en-US" sz="2400" b="1" dirty="0" smtClean="0">
                <a:latin typeface="Arial" pitchFamily="34" charset="0"/>
                <a:cs typeface="Arial" pitchFamily="34" charset="0"/>
              </a:rPr>
              <a:t>Variants</a:t>
            </a:r>
            <a:r>
              <a:rPr lang="en-US" sz="2400" dirty="0" smtClean="0">
                <a:latin typeface="Arial" pitchFamily="34" charset="0"/>
                <a:cs typeface="Arial" pitchFamily="34" charset="0"/>
              </a:rPr>
              <a:t> </a:t>
            </a:r>
            <a:r>
              <a:rPr lang="en-US" sz="2400" b="1" dirty="0">
                <a:latin typeface="Arial" pitchFamily="34" charset="0"/>
                <a:cs typeface="Arial" pitchFamily="34" charset="0"/>
              </a:rPr>
              <a:t>of qualitative research </a:t>
            </a:r>
            <a:endParaRPr lang="en-US" sz="2400" b="1" dirty="0" smtClean="0">
              <a:latin typeface="Arial" pitchFamily="34" charset="0"/>
              <a:cs typeface="Arial" pitchFamily="34" charset="0"/>
            </a:endParaRPr>
          </a:p>
          <a:p>
            <a:pPr marL="342900" lvl="0" indent="-342900" algn="just" fontAlgn="base">
              <a:spcBef>
                <a:spcPct val="0"/>
              </a:spcBef>
              <a:spcAft>
                <a:spcPct val="0"/>
              </a:spcAft>
              <a:buFont typeface="Wingdings" panose="05000000000000000000" pitchFamily="2" charset="2"/>
              <a:buChar char="ü"/>
            </a:pPr>
            <a:r>
              <a:rPr lang="en-US" sz="2400" dirty="0" smtClean="0">
                <a:latin typeface="Arial" pitchFamily="34" charset="0"/>
                <a:cs typeface="Arial" pitchFamily="34" charset="0"/>
              </a:rPr>
              <a:t>participant </a:t>
            </a:r>
            <a:r>
              <a:rPr lang="en-US" sz="2400" dirty="0">
                <a:latin typeface="Arial" pitchFamily="34" charset="0"/>
                <a:cs typeface="Arial" pitchFamily="34" charset="0"/>
              </a:rPr>
              <a:t>observation, </a:t>
            </a:r>
            <a:endParaRPr lang="en-US" sz="2400" dirty="0" smtClean="0">
              <a:latin typeface="Arial" pitchFamily="34" charset="0"/>
              <a:cs typeface="Arial" pitchFamily="34" charset="0"/>
            </a:endParaRPr>
          </a:p>
          <a:p>
            <a:pPr marL="342900" lvl="0" indent="-342900" algn="just" fontAlgn="base">
              <a:spcBef>
                <a:spcPct val="0"/>
              </a:spcBef>
              <a:spcAft>
                <a:spcPct val="0"/>
              </a:spcAft>
              <a:buFont typeface="Wingdings" panose="05000000000000000000" pitchFamily="2" charset="2"/>
              <a:buChar char="ü"/>
            </a:pPr>
            <a:r>
              <a:rPr lang="en-US" sz="2400" dirty="0" err="1" smtClean="0">
                <a:latin typeface="Arial" pitchFamily="34" charset="0"/>
                <a:cs typeface="Arial" pitchFamily="34" charset="0"/>
              </a:rPr>
              <a:t>indepth</a:t>
            </a:r>
            <a:r>
              <a:rPr lang="en-US" sz="2400" dirty="0" smtClean="0">
                <a:latin typeface="Arial" pitchFamily="34" charset="0"/>
                <a:cs typeface="Arial" pitchFamily="34" charset="0"/>
              </a:rPr>
              <a:t> </a:t>
            </a:r>
            <a:r>
              <a:rPr lang="en-US" sz="2400" dirty="0">
                <a:latin typeface="Arial" pitchFamily="34" charset="0"/>
                <a:cs typeface="Arial" pitchFamily="34" charset="0"/>
              </a:rPr>
              <a:t>interviews, </a:t>
            </a:r>
            <a:endParaRPr lang="en-US" sz="2400" dirty="0" smtClean="0">
              <a:latin typeface="Arial" pitchFamily="34" charset="0"/>
              <a:cs typeface="Arial" pitchFamily="34" charset="0"/>
            </a:endParaRPr>
          </a:p>
          <a:p>
            <a:pPr marL="342900" lvl="0" indent="-342900" algn="just" fontAlgn="base">
              <a:spcBef>
                <a:spcPct val="0"/>
              </a:spcBef>
              <a:spcAft>
                <a:spcPct val="0"/>
              </a:spcAft>
              <a:buFont typeface="Wingdings" panose="05000000000000000000" pitchFamily="2" charset="2"/>
              <a:buChar char="ü"/>
            </a:pPr>
            <a:r>
              <a:rPr lang="en-US" sz="2400" dirty="0" smtClean="0">
                <a:latin typeface="Arial" pitchFamily="34" charset="0"/>
                <a:cs typeface="Arial" pitchFamily="34" charset="0"/>
              </a:rPr>
              <a:t>documentary </a:t>
            </a:r>
            <a:r>
              <a:rPr lang="en-US" sz="2400" dirty="0">
                <a:latin typeface="Arial" pitchFamily="34" charset="0"/>
                <a:cs typeface="Arial" pitchFamily="34" charset="0"/>
              </a:rPr>
              <a:t>research, </a:t>
            </a:r>
            <a:endParaRPr lang="en-US" sz="2400" dirty="0" smtClean="0">
              <a:latin typeface="Arial" pitchFamily="34" charset="0"/>
              <a:cs typeface="Arial" pitchFamily="34" charset="0"/>
            </a:endParaRPr>
          </a:p>
          <a:p>
            <a:pPr marL="342900" lvl="0" indent="-342900" algn="just" fontAlgn="base">
              <a:spcBef>
                <a:spcPct val="0"/>
              </a:spcBef>
              <a:spcAft>
                <a:spcPct val="0"/>
              </a:spcAft>
              <a:buFont typeface="Wingdings" panose="05000000000000000000" pitchFamily="2" charset="2"/>
              <a:buChar char="ü"/>
            </a:pPr>
            <a:r>
              <a:rPr lang="en-US" sz="2400" dirty="0" smtClean="0">
                <a:latin typeface="Arial" pitchFamily="34" charset="0"/>
                <a:cs typeface="Arial" pitchFamily="34" charset="0"/>
              </a:rPr>
              <a:t>focus </a:t>
            </a:r>
            <a:r>
              <a:rPr lang="en-US" sz="2400" dirty="0">
                <a:latin typeface="Arial" pitchFamily="34" charset="0"/>
                <a:cs typeface="Arial" pitchFamily="34" charset="0"/>
              </a:rPr>
              <a:t>group discussion, </a:t>
            </a:r>
            <a:endParaRPr lang="en-US" sz="2400" dirty="0" smtClean="0">
              <a:latin typeface="Arial" pitchFamily="34" charset="0"/>
              <a:cs typeface="Arial" pitchFamily="34" charset="0"/>
            </a:endParaRPr>
          </a:p>
          <a:p>
            <a:pPr marL="342900" lvl="0" indent="-342900" algn="just" fontAlgn="base">
              <a:spcBef>
                <a:spcPct val="0"/>
              </a:spcBef>
              <a:spcAft>
                <a:spcPct val="0"/>
              </a:spcAft>
              <a:buFont typeface="Wingdings" panose="05000000000000000000" pitchFamily="2" charset="2"/>
              <a:buChar char="ü"/>
            </a:pPr>
            <a:r>
              <a:rPr lang="en-US" sz="2400" dirty="0" smtClean="0">
                <a:latin typeface="Arial" pitchFamily="34" charset="0"/>
                <a:cs typeface="Arial" pitchFamily="34" charset="0"/>
              </a:rPr>
              <a:t>case </a:t>
            </a:r>
            <a:r>
              <a:rPr lang="en-US" sz="2400" dirty="0">
                <a:latin typeface="Arial" pitchFamily="34" charset="0"/>
                <a:cs typeface="Arial" pitchFamily="34" charset="0"/>
              </a:rPr>
              <a:t>study and </a:t>
            </a:r>
            <a:endParaRPr lang="en-US" sz="2400" dirty="0" smtClean="0">
              <a:latin typeface="Arial" pitchFamily="34" charset="0"/>
              <a:cs typeface="Arial" pitchFamily="34" charset="0"/>
            </a:endParaRPr>
          </a:p>
          <a:p>
            <a:pPr marL="342900" lvl="0" indent="-342900" algn="just" fontAlgn="base">
              <a:spcBef>
                <a:spcPct val="0"/>
              </a:spcBef>
              <a:spcAft>
                <a:spcPct val="0"/>
              </a:spcAft>
              <a:buFont typeface="Wingdings" panose="05000000000000000000" pitchFamily="2" charset="2"/>
              <a:buChar char="ü"/>
            </a:pPr>
            <a:r>
              <a:rPr lang="en-US" sz="2400" dirty="0" smtClean="0">
                <a:latin typeface="Arial" pitchFamily="34" charset="0"/>
                <a:cs typeface="Arial" pitchFamily="34" charset="0"/>
              </a:rPr>
              <a:t>participatory </a:t>
            </a:r>
            <a:r>
              <a:rPr lang="en-US" sz="2400" dirty="0">
                <a:latin typeface="Arial" pitchFamily="34" charset="0"/>
                <a:cs typeface="Arial" pitchFamily="34" charset="0"/>
              </a:rPr>
              <a:t>approaches of which rapid rural appraisal and participatory rural appraisal are more commonly used</a:t>
            </a:r>
            <a:r>
              <a:rPr lang="en-US" sz="2400" dirty="0" smtClean="0">
                <a:latin typeface="Arial" pitchFamily="34" charset="0"/>
                <a:cs typeface="Arial" pitchFamily="34" charset="0"/>
              </a:rPr>
              <a:t>.</a:t>
            </a:r>
            <a:r>
              <a:rPr lang="en-US" sz="2400" b="1" dirty="0" smtClean="0">
                <a:latin typeface="Arial" pitchFamily="34" charset="0"/>
                <a:cs typeface="Arial" pitchFamily="34" charset="0"/>
              </a:rPr>
              <a:t> </a:t>
            </a:r>
            <a:endParaRPr lang="en-US" sz="2400" b="1" dirty="0">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0" name="Rectangle 6"/>
          <p:cNvSpPr>
            <a:spLocks noChangeArrowheads="1"/>
          </p:cNvSpPr>
          <p:nvPr/>
        </p:nvSpPr>
        <p:spPr bwMode="auto">
          <a:xfrm>
            <a:off x="228600" y="685800"/>
            <a:ext cx="8686800"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47650" algn="l"/>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342900" indent="-342900">
              <a:buFont typeface="Wingdings" panose="05000000000000000000" pitchFamily="2" charset="2"/>
              <a:buChar char="q"/>
            </a:pPr>
            <a:r>
              <a:rPr lang="en-US" sz="2800" b="1" dirty="0" smtClean="0">
                <a:latin typeface="Arial" pitchFamily="34" charset="0"/>
                <a:cs typeface="Arial" pitchFamily="34" charset="0"/>
              </a:rPr>
              <a:t>Basic </a:t>
            </a:r>
            <a:r>
              <a:rPr lang="en-US" sz="2800" b="1" dirty="0">
                <a:latin typeface="Arial" pitchFamily="34" charset="0"/>
                <a:cs typeface="Arial" pitchFamily="34" charset="0"/>
              </a:rPr>
              <a:t>Qualitative Research Characteristics</a:t>
            </a:r>
          </a:p>
          <a:p>
            <a:r>
              <a:rPr lang="en-US" sz="2800" b="1" dirty="0">
                <a:latin typeface="Arial" pitchFamily="34" charset="0"/>
                <a:cs typeface="Arial" pitchFamily="34" charset="0"/>
              </a:rPr>
              <a:t>1. </a:t>
            </a:r>
            <a:r>
              <a:rPr lang="en-US" sz="2800" dirty="0">
                <a:latin typeface="Arial" pitchFamily="34" charset="0"/>
                <a:cs typeface="Arial" pitchFamily="34" charset="0"/>
              </a:rPr>
              <a:t>Design is generally based on a social construct.  </a:t>
            </a:r>
          </a:p>
          <a:p>
            <a:r>
              <a:rPr lang="en-US" sz="2800" dirty="0">
                <a:latin typeface="Arial" pitchFamily="34" charset="0"/>
                <a:cs typeface="Arial" pitchFamily="34" charset="0"/>
              </a:rPr>
              <a:t>2. Sample sizes are generally small and can be as small as one. </a:t>
            </a:r>
          </a:p>
          <a:p>
            <a:r>
              <a:rPr lang="en-US" sz="2800" dirty="0">
                <a:latin typeface="Arial" pitchFamily="34" charset="0"/>
                <a:cs typeface="Arial" pitchFamily="34" charset="0"/>
              </a:rPr>
              <a:t>3. Its focus is broad and holistic, with emphasis laid on details.</a:t>
            </a:r>
          </a:p>
          <a:p>
            <a:r>
              <a:rPr lang="en-US" sz="2800" dirty="0">
                <a:latin typeface="Arial" pitchFamily="34" charset="0"/>
                <a:cs typeface="Arial" pitchFamily="34" charset="0"/>
              </a:rPr>
              <a:t>4. Research questions guide the process. </a:t>
            </a:r>
          </a:p>
          <a:p>
            <a:r>
              <a:rPr lang="en-US" sz="2800" dirty="0">
                <a:latin typeface="Arial" pitchFamily="34" charset="0"/>
                <a:cs typeface="Arial" pitchFamily="34" charset="0"/>
              </a:rPr>
              <a:t>5. Data collection involves interview, observation, and/or archival (contents) data. </a:t>
            </a:r>
          </a:p>
          <a:p>
            <a:r>
              <a:rPr lang="en-US" sz="2800" dirty="0">
                <a:latin typeface="Arial" pitchFamily="34" charset="0"/>
                <a:cs typeface="Arial" pitchFamily="34" charset="0"/>
              </a:rPr>
              <a:t>6. Interpretation is based on a combination of researcher perspective and data collected. </a:t>
            </a:r>
          </a:p>
          <a:p>
            <a:r>
              <a:rPr lang="en-US" sz="2800" dirty="0">
                <a:latin typeface="Arial" pitchFamily="34" charset="0"/>
                <a:cs typeface="Arial" pitchFamily="34" charset="0"/>
              </a:rPr>
              <a:t>7. It uses dialectic and inductive reasoning and the basic elements of analysis are words. </a:t>
            </a:r>
          </a:p>
          <a:p>
            <a:endParaRPr lang="en-US" sz="2800" b="1" dirty="0">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381000" y="960596"/>
            <a:ext cx="84582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algn="just" fontAlgn="base">
              <a:spcBef>
                <a:spcPct val="0"/>
              </a:spcBef>
              <a:spcAft>
                <a:spcPct val="0"/>
              </a:spcAft>
            </a:pPr>
            <a:r>
              <a:rPr lang="en-US" sz="3200" b="1" dirty="0">
                <a:latin typeface="Arial" pitchFamily="34" charset="0"/>
                <a:ea typeface="Times New Roman" pitchFamily="18" charset="0"/>
                <a:cs typeface="Arial" pitchFamily="34" charset="0"/>
              </a:rPr>
              <a:t>Problem Formulation </a:t>
            </a:r>
          </a:p>
          <a:p>
            <a:pPr lvl="0" indent="457200" algn="just" fontAlgn="base">
              <a:spcBef>
                <a:spcPct val="0"/>
              </a:spcBef>
              <a:spcAft>
                <a:spcPct val="0"/>
              </a:spcAft>
            </a:pPr>
            <a:r>
              <a:rPr lang="en-US" sz="3200" dirty="0" smtClean="0">
                <a:latin typeface="Arial" pitchFamily="34" charset="0"/>
                <a:ea typeface="Times New Roman" pitchFamily="18" charset="0"/>
                <a:cs typeface="Arial" pitchFamily="34" charset="0"/>
              </a:rPr>
              <a:t>(</a:t>
            </a:r>
            <a:r>
              <a:rPr lang="en-US" sz="3200" dirty="0" err="1" smtClean="0">
                <a:latin typeface="Arial" pitchFamily="34" charset="0"/>
                <a:ea typeface="Times New Roman" pitchFamily="18" charset="0"/>
                <a:cs typeface="Arial" pitchFamily="34" charset="0"/>
              </a:rPr>
              <a:t>i</a:t>
            </a:r>
            <a:r>
              <a:rPr lang="en-US" sz="3200" dirty="0" smtClean="0">
                <a:latin typeface="Arial" pitchFamily="34" charset="0"/>
                <a:ea typeface="Times New Roman" pitchFamily="18" charset="0"/>
                <a:cs typeface="Arial" pitchFamily="34" charset="0"/>
              </a:rPr>
              <a:t>)</a:t>
            </a:r>
            <a:r>
              <a:rPr lang="en-US" sz="3200" b="1" dirty="0" smtClean="0">
                <a:latin typeface="Arial" pitchFamily="34" charset="0"/>
                <a:ea typeface="Times New Roman" pitchFamily="18" charset="0"/>
                <a:cs typeface="Arial" pitchFamily="34" charset="0"/>
              </a:rPr>
              <a:t> </a:t>
            </a:r>
            <a:r>
              <a:rPr lang="en-US" sz="3200" dirty="0" smtClean="0">
                <a:latin typeface="Arial" pitchFamily="34" charset="0"/>
                <a:ea typeface="Times New Roman" pitchFamily="18" charset="0"/>
                <a:cs typeface="Arial" pitchFamily="34" charset="0"/>
              </a:rPr>
              <a:t>Choice </a:t>
            </a:r>
            <a:r>
              <a:rPr lang="en-US" sz="3200" dirty="0">
                <a:latin typeface="Arial" pitchFamily="34" charset="0"/>
                <a:ea typeface="Times New Roman" pitchFamily="18" charset="0"/>
                <a:cs typeface="Arial" pitchFamily="34" charset="0"/>
              </a:rPr>
              <a:t>of research topic</a:t>
            </a:r>
            <a:r>
              <a:rPr lang="en-US" sz="3200" dirty="0" smtClean="0">
                <a:latin typeface="Arial" pitchFamily="34" charset="0"/>
                <a:ea typeface="Times New Roman" pitchFamily="18" charset="0"/>
                <a:cs typeface="Arial" pitchFamily="34" charset="0"/>
              </a:rPr>
              <a:t>, </a:t>
            </a:r>
            <a:endParaRPr lang="en-US" sz="3200" dirty="0">
              <a:latin typeface="Arial" pitchFamily="34" charset="0"/>
              <a:ea typeface="Times New Roman" pitchFamily="18" charset="0"/>
              <a:cs typeface="Arial" pitchFamily="34" charset="0"/>
            </a:endParaRPr>
          </a:p>
          <a:p>
            <a:pPr lvl="0" indent="457200" algn="just" fontAlgn="base">
              <a:spcBef>
                <a:spcPct val="0"/>
              </a:spcBef>
              <a:spcAft>
                <a:spcPct val="0"/>
              </a:spcAft>
            </a:pPr>
            <a:r>
              <a:rPr lang="en-US" sz="3200" dirty="0">
                <a:latin typeface="Arial" pitchFamily="34" charset="0"/>
                <a:ea typeface="Times New Roman" pitchFamily="18" charset="0"/>
                <a:cs typeface="Arial" pitchFamily="34" charset="0"/>
              </a:rPr>
              <a:t>(ii) Clear statement of the problem,</a:t>
            </a:r>
          </a:p>
          <a:p>
            <a:pPr lvl="0" indent="457200" algn="just" fontAlgn="base">
              <a:spcBef>
                <a:spcPct val="0"/>
              </a:spcBef>
              <a:spcAft>
                <a:spcPct val="0"/>
              </a:spcAft>
            </a:pPr>
            <a:r>
              <a:rPr lang="en-US" sz="3200" dirty="0">
                <a:latin typeface="Arial" pitchFamily="34" charset="0"/>
                <a:ea typeface="Times New Roman" pitchFamily="18" charset="0"/>
                <a:cs typeface="Arial" pitchFamily="34" charset="0"/>
              </a:rPr>
              <a:t>(iii) Formulation of research questions,</a:t>
            </a:r>
          </a:p>
          <a:p>
            <a:pPr lvl="0" indent="457200" algn="just" fontAlgn="base">
              <a:spcBef>
                <a:spcPct val="0"/>
              </a:spcBef>
              <a:spcAft>
                <a:spcPct val="0"/>
              </a:spcAft>
            </a:pPr>
            <a:r>
              <a:rPr lang="en-US" sz="3200" dirty="0">
                <a:latin typeface="Arial" pitchFamily="34" charset="0"/>
                <a:ea typeface="Times New Roman" pitchFamily="18" charset="0"/>
                <a:cs typeface="Arial" pitchFamily="34" charset="0"/>
              </a:rPr>
              <a:t>(iv) Specification of </a:t>
            </a:r>
            <a:r>
              <a:rPr lang="en-US" sz="3200" dirty="0" smtClean="0">
                <a:latin typeface="Arial" pitchFamily="34" charset="0"/>
                <a:ea typeface="Times New Roman" pitchFamily="18" charset="0"/>
                <a:cs typeface="Arial" pitchFamily="34" charset="0"/>
              </a:rPr>
              <a:t>research objectives, </a:t>
            </a:r>
            <a:endParaRPr lang="en-US" sz="3200" dirty="0">
              <a:latin typeface="Arial" pitchFamily="34" charset="0"/>
              <a:ea typeface="Times New Roman" pitchFamily="18" charset="0"/>
              <a:cs typeface="Arial" pitchFamily="34" charset="0"/>
            </a:endParaRPr>
          </a:p>
          <a:p>
            <a:pPr lvl="0" indent="457200" algn="just" fontAlgn="base">
              <a:spcBef>
                <a:spcPct val="0"/>
              </a:spcBef>
              <a:spcAft>
                <a:spcPct val="0"/>
              </a:spcAft>
            </a:pPr>
            <a:r>
              <a:rPr lang="en-US" sz="3200" dirty="0">
                <a:latin typeface="Arial" pitchFamily="34" charset="0"/>
                <a:ea typeface="Times New Roman" pitchFamily="18" charset="0"/>
                <a:cs typeface="Arial" pitchFamily="34" charset="0"/>
              </a:rPr>
              <a:t>(</a:t>
            </a:r>
            <a:r>
              <a:rPr lang="en-US" sz="3200" dirty="0" smtClean="0">
                <a:latin typeface="Arial" pitchFamily="34" charset="0"/>
                <a:ea typeface="Times New Roman" pitchFamily="18" charset="0"/>
                <a:cs typeface="Arial" pitchFamily="34" charset="0"/>
              </a:rPr>
              <a:t>v)Outlining the </a:t>
            </a:r>
            <a:r>
              <a:rPr lang="en-US" sz="3200" dirty="0">
                <a:latin typeface="Arial" pitchFamily="34" charset="0"/>
                <a:ea typeface="Times New Roman" pitchFamily="18" charset="0"/>
                <a:cs typeface="Arial" pitchFamily="34" charset="0"/>
              </a:rPr>
              <a:t>significance or </a:t>
            </a:r>
            <a:r>
              <a:rPr lang="en-US" sz="3200" dirty="0" smtClean="0">
                <a:latin typeface="Arial" pitchFamily="34" charset="0"/>
                <a:ea typeface="Times New Roman" pitchFamily="18" charset="0"/>
                <a:cs typeface="Arial" pitchFamily="34" charset="0"/>
              </a:rPr>
              <a:t>	anticipated contributions, </a:t>
            </a:r>
            <a:r>
              <a:rPr lang="en-US" sz="3200" dirty="0">
                <a:latin typeface="Arial" pitchFamily="34" charset="0"/>
                <a:ea typeface="Times New Roman" pitchFamily="18" charset="0"/>
                <a:cs typeface="Arial" pitchFamily="34" charset="0"/>
              </a:rPr>
              <a:t>and </a:t>
            </a:r>
          </a:p>
          <a:p>
            <a:pPr lvl="0" indent="457200" algn="just" fontAlgn="base">
              <a:spcBef>
                <a:spcPct val="0"/>
              </a:spcBef>
              <a:spcAft>
                <a:spcPct val="0"/>
              </a:spcAft>
            </a:pPr>
            <a:r>
              <a:rPr lang="en-US" sz="3200" dirty="0">
                <a:latin typeface="Arial" pitchFamily="34" charset="0"/>
                <a:ea typeface="Times New Roman" pitchFamily="18" charset="0"/>
                <a:cs typeface="Arial" pitchFamily="34" charset="0"/>
              </a:rPr>
              <a:t>(vi) A review of related literature.</a:t>
            </a:r>
            <a:r>
              <a:rPr lang="en-US" sz="3200" b="1" dirty="0">
                <a:latin typeface="Arial" pitchFamily="34" charset="0"/>
                <a:ea typeface="Times New Roman" pitchFamily="18" charset="0"/>
                <a:cs typeface="Arial" pitchFamily="34" charset="0"/>
              </a:rPr>
              <a:t>	</a:t>
            </a: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8847"/>
            <a:ext cx="8534400" cy="7171194"/>
          </a:xfrm>
          <a:prstGeom prst="rect">
            <a:avLst/>
          </a:prstGeom>
        </p:spPr>
        <p:txBody>
          <a:bodyPr wrap="square">
            <a:spAutoFit/>
          </a:bodyPr>
          <a:lstStyle/>
          <a:p>
            <a:endParaRPr lang="en-US" sz="2000" b="1" dirty="0" smtClean="0">
              <a:latin typeface="Arial" pitchFamily="34" charset="0"/>
              <a:cs typeface="Arial" pitchFamily="34" charset="0"/>
            </a:endParaRPr>
          </a:p>
          <a:p>
            <a:r>
              <a:rPr lang="en-US" sz="2000" b="1" dirty="0" smtClean="0">
                <a:latin typeface="Arial" pitchFamily="34" charset="0"/>
                <a:cs typeface="Arial" pitchFamily="34" charset="0"/>
              </a:rPr>
              <a:t>Research Design</a:t>
            </a:r>
          </a:p>
          <a:p>
            <a:pPr>
              <a:buFont typeface="Wingdings" pitchFamily="2" charset="2"/>
              <a:buChar char="q"/>
            </a:pPr>
            <a:r>
              <a:rPr lang="en-US" sz="2000" dirty="0">
                <a:latin typeface="Arial" pitchFamily="34" charset="0"/>
                <a:cs typeface="Arial" pitchFamily="34" charset="0"/>
              </a:rPr>
              <a:t>Q</a:t>
            </a:r>
            <a:r>
              <a:rPr lang="en-US" sz="2000" dirty="0" smtClean="0">
                <a:latin typeface="Arial" pitchFamily="34" charset="0"/>
                <a:cs typeface="Arial" pitchFamily="34" charset="0"/>
              </a:rPr>
              <a:t>ualitative </a:t>
            </a:r>
            <a:r>
              <a:rPr lang="en-US" sz="2000" dirty="0">
                <a:latin typeface="Arial" pitchFamily="34" charset="0"/>
                <a:cs typeface="Arial" pitchFamily="34" charset="0"/>
              </a:rPr>
              <a:t>research designs </a:t>
            </a:r>
            <a:r>
              <a:rPr lang="en-US" sz="2000" dirty="0" smtClean="0">
                <a:latin typeface="Arial" pitchFamily="34" charset="0"/>
                <a:cs typeface="Arial" pitchFamily="34" charset="0"/>
              </a:rPr>
              <a:t>are </a:t>
            </a:r>
            <a:r>
              <a:rPr lang="en-US" sz="2000" dirty="0">
                <a:latin typeface="Arial" pitchFamily="34" charset="0"/>
                <a:cs typeface="Arial" pitchFamily="34" charset="0"/>
              </a:rPr>
              <a:t>not as rooted and structured as in quantitative </a:t>
            </a:r>
            <a:r>
              <a:rPr lang="en-US" sz="2000" dirty="0" smtClean="0">
                <a:latin typeface="Arial" pitchFamily="34" charset="0"/>
                <a:cs typeface="Arial" pitchFamily="34" charset="0"/>
              </a:rPr>
              <a:t>research,</a:t>
            </a:r>
          </a:p>
          <a:p>
            <a:pPr>
              <a:buFont typeface="Wingdings" pitchFamily="2" charset="2"/>
              <a:buChar char="q"/>
            </a:pPr>
            <a:r>
              <a:rPr lang="en-US" sz="2000" dirty="0" smtClean="0">
                <a:latin typeface="Arial" pitchFamily="34" charset="0"/>
                <a:cs typeface="Arial" pitchFamily="34" charset="0"/>
              </a:rPr>
              <a:t> </a:t>
            </a:r>
            <a:r>
              <a:rPr lang="en-US" sz="2000" dirty="0">
                <a:latin typeface="Arial" pitchFamily="34" charset="0"/>
                <a:cs typeface="Arial" pitchFamily="34" charset="0"/>
              </a:rPr>
              <a:t>T</a:t>
            </a:r>
            <a:r>
              <a:rPr lang="en-US" sz="2000" dirty="0" smtClean="0">
                <a:latin typeface="Arial" pitchFamily="34" charset="0"/>
                <a:cs typeface="Arial" pitchFamily="34" charset="0"/>
              </a:rPr>
              <a:t>hey </a:t>
            </a:r>
            <a:r>
              <a:rPr lang="en-US" sz="2000" dirty="0">
                <a:latin typeface="Arial" pitchFamily="34" charset="0"/>
                <a:cs typeface="Arial" pitchFamily="34" charset="0"/>
              </a:rPr>
              <a:t>are a continuous process which requires that the researcher continually thinks through the strategy to be adopted, the instruments to be used, access and sampling frame, method of analysis and how these answer the research questions. </a:t>
            </a:r>
            <a:endParaRPr lang="en-US" sz="2000" dirty="0" smtClean="0">
              <a:latin typeface="Arial" pitchFamily="34" charset="0"/>
              <a:cs typeface="Arial" pitchFamily="34" charset="0"/>
            </a:endParaRPr>
          </a:p>
          <a:p>
            <a:pPr>
              <a:buFont typeface="Wingdings" pitchFamily="2" charset="2"/>
              <a:buChar char="q"/>
            </a:pPr>
            <a:endParaRPr lang="en-US" sz="2000" dirty="0">
              <a:latin typeface="Arial" pitchFamily="34" charset="0"/>
              <a:cs typeface="Arial" pitchFamily="34" charset="0"/>
            </a:endParaRPr>
          </a:p>
          <a:p>
            <a:r>
              <a:rPr lang="en-US" sz="2000" b="1" dirty="0" smtClean="0">
                <a:latin typeface="Arial" pitchFamily="34" charset="0"/>
                <a:cs typeface="Arial" pitchFamily="34" charset="0"/>
              </a:rPr>
              <a:t>Guiding Principles:</a:t>
            </a:r>
            <a:endParaRPr lang="en-US" sz="2000" b="1" dirty="0">
              <a:latin typeface="Arial" pitchFamily="34" charset="0"/>
              <a:cs typeface="Arial" pitchFamily="34" charset="0"/>
            </a:endParaRPr>
          </a:p>
          <a:p>
            <a:pPr marL="342900" indent="-342900">
              <a:buFont typeface="Wingdings" panose="05000000000000000000" pitchFamily="2" charset="2"/>
              <a:buChar char="ü"/>
            </a:pPr>
            <a:r>
              <a:rPr lang="en-US" sz="2000" b="1" dirty="0" smtClean="0">
                <a:latin typeface="Arial" pitchFamily="34" charset="0"/>
                <a:cs typeface="Arial" pitchFamily="34" charset="0"/>
              </a:rPr>
              <a:t>Design</a:t>
            </a:r>
            <a:r>
              <a:rPr lang="en-US" sz="2000" b="1" dirty="0">
                <a:latin typeface="Arial" pitchFamily="34" charset="0"/>
                <a:cs typeface="Arial" pitchFamily="34" charset="0"/>
              </a:rPr>
              <a:t>:</a:t>
            </a:r>
            <a:r>
              <a:rPr lang="en-US" sz="2000" dirty="0">
                <a:latin typeface="Arial" pitchFamily="34" charset="0"/>
                <a:cs typeface="Arial" pitchFamily="34" charset="0"/>
              </a:rPr>
              <a:t> It is necessary to explain how the data is to be collected, the instrument to be used, how it will be used and the means for analyzing the data </a:t>
            </a:r>
            <a:r>
              <a:rPr lang="en-US" sz="2000" dirty="0" smtClean="0">
                <a:latin typeface="Arial" pitchFamily="34" charset="0"/>
                <a:cs typeface="Arial" pitchFamily="34" charset="0"/>
              </a:rPr>
              <a:t>collected.</a:t>
            </a:r>
          </a:p>
          <a:p>
            <a:pPr marL="342900" indent="-342900">
              <a:buFont typeface="Wingdings" panose="05000000000000000000" pitchFamily="2" charset="2"/>
              <a:buChar char="ü"/>
            </a:pPr>
            <a:r>
              <a:rPr lang="en-US" sz="2000" b="1" dirty="0" smtClean="0">
                <a:latin typeface="Arial" pitchFamily="34" charset="0"/>
                <a:cs typeface="Arial" pitchFamily="34" charset="0"/>
              </a:rPr>
              <a:t>Sampling </a:t>
            </a:r>
            <a:r>
              <a:rPr lang="en-US" sz="2000" b="1" dirty="0">
                <a:latin typeface="Arial" pitchFamily="34" charset="0"/>
                <a:cs typeface="Arial" pitchFamily="34" charset="0"/>
              </a:rPr>
              <a:t>and Access:</a:t>
            </a:r>
            <a:r>
              <a:rPr lang="en-US" sz="2000" dirty="0">
                <a:latin typeface="Arial" pitchFamily="34" charset="0"/>
                <a:cs typeface="Arial" pitchFamily="34" charset="0"/>
              </a:rPr>
              <a:t> This relates to the number of people to be interviewed or incidents to be observed, the number of institutions to be visited, the number of locations to be studied, and why, how to gain access, what guides the choice of number of people and institutions, why this particular number, and how the sample will be </a:t>
            </a:r>
            <a:r>
              <a:rPr lang="en-US" sz="2000" dirty="0" smtClean="0">
                <a:latin typeface="Arial" pitchFamily="34" charset="0"/>
                <a:cs typeface="Arial" pitchFamily="34" charset="0"/>
              </a:rPr>
              <a:t>stratified.</a:t>
            </a:r>
          </a:p>
          <a:p>
            <a:pPr marL="342900" indent="-342900">
              <a:buFont typeface="Wingdings" panose="05000000000000000000" pitchFamily="2" charset="2"/>
              <a:buChar char="ü"/>
            </a:pPr>
            <a:r>
              <a:rPr lang="en-US" sz="2000" b="1" dirty="0" smtClean="0">
                <a:latin typeface="Arial" pitchFamily="34" charset="0"/>
                <a:cs typeface="Arial" pitchFamily="34" charset="0"/>
              </a:rPr>
              <a:t>Handling </a:t>
            </a:r>
            <a:r>
              <a:rPr lang="en-US" sz="2000" b="1" dirty="0">
                <a:latin typeface="Arial" pitchFamily="34" charset="0"/>
                <a:cs typeface="Arial" pitchFamily="34" charset="0"/>
              </a:rPr>
              <a:t>and Analyzing Data: </a:t>
            </a:r>
            <a:r>
              <a:rPr lang="en-US" sz="2000" dirty="0">
                <a:latin typeface="Arial" pitchFamily="34" charset="0"/>
                <a:cs typeface="Arial" pitchFamily="34" charset="0"/>
              </a:rPr>
              <a:t>This deals with the kind of information you wish to present and how, the analytical principle(s) that will be adopted, how these relate to the sample strategy and method (</a:t>
            </a:r>
            <a:r>
              <a:rPr lang="en-US" sz="2000" dirty="0" smtClean="0">
                <a:latin typeface="Arial" pitchFamily="34" charset="0"/>
                <a:cs typeface="Arial" pitchFamily="34" charset="0"/>
              </a:rPr>
              <a:t>Mason, 2002</a:t>
            </a:r>
            <a:r>
              <a:rPr lang="en-US" sz="2000" dirty="0">
                <a:latin typeface="Arial" pitchFamily="34" charset="0"/>
                <a:cs typeface="Arial" pitchFamily="34" charset="0"/>
              </a:rPr>
              <a:t>).</a:t>
            </a:r>
          </a:p>
          <a:p>
            <a:pPr>
              <a:buFont typeface="Wingdings" pitchFamily="2" charset="2"/>
              <a:buChar char="q"/>
            </a:pPr>
            <a:endParaRPr lang="en-US" sz="2000" dirty="0" smtClean="0">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228600" y="200055"/>
            <a:ext cx="8458200" cy="67710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algn="just" fontAlgn="base">
              <a:spcBef>
                <a:spcPct val="0"/>
              </a:spcBef>
              <a:spcAft>
                <a:spcPct val="0"/>
              </a:spcAft>
            </a:pPr>
            <a:r>
              <a:rPr lang="en-US" sz="3200" b="1" dirty="0">
                <a:latin typeface="Arial" pitchFamily="34" charset="0"/>
                <a:cs typeface="Arial" pitchFamily="34" charset="0"/>
              </a:rPr>
              <a:t>Validity and Reliability </a:t>
            </a:r>
            <a:endParaRPr lang="en-US" sz="3200" b="1" dirty="0" smtClean="0">
              <a:latin typeface="Arial" pitchFamily="34" charset="0"/>
              <a:cs typeface="Arial" pitchFamily="34" charset="0"/>
            </a:endParaRPr>
          </a:p>
          <a:p>
            <a:pPr marL="457200" lvl="0" indent="-457200" algn="just" fontAlgn="base">
              <a:spcBef>
                <a:spcPct val="0"/>
              </a:spcBef>
              <a:spcAft>
                <a:spcPct val="0"/>
              </a:spcAft>
              <a:buFont typeface="Wingdings" panose="05000000000000000000" pitchFamily="2" charset="2"/>
              <a:buChar char="q"/>
            </a:pPr>
            <a:r>
              <a:rPr lang="en-US" sz="3200" dirty="0" smtClean="0">
                <a:latin typeface="Arial" pitchFamily="34" charset="0"/>
                <a:cs typeface="Arial" pitchFamily="34" charset="0"/>
              </a:rPr>
              <a:t>Validity </a:t>
            </a:r>
            <a:r>
              <a:rPr lang="en-US" sz="3200" dirty="0">
                <a:latin typeface="Arial" pitchFamily="34" charset="0"/>
                <a:cs typeface="Arial" pitchFamily="34" charset="0"/>
              </a:rPr>
              <a:t>is concerned with the “truth” or “falsity” of an observation with respect to an external reality</a:t>
            </a:r>
            <a:r>
              <a:rPr lang="en-US" sz="3200" dirty="0" smtClean="0">
                <a:latin typeface="Arial" pitchFamily="34" charset="0"/>
                <a:cs typeface="Arial" pitchFamily="34" charset="0"/>
              </a:rPr>
              <a:t>”. </a:t>
            </a:r>
          </a:p>
          <a:p>
            <a:pPr marL="457200" lvl="0" indent="-457200" algn="just" fontAlgn="base">
              <a:spcBef>
                <a:spcPct val="0"/>
              </a:spcBef>
              <a:spcAft>
                <a:spcPct val="0"/>
              </a:spcAft>
              <a:buFont typeface="Wingdings" panose="05000000000000000000" pitchFamily="2" charset="2"/>
              <a:buChar char="q"/>
            </a:pPr>
            <a:r>
              <a:rPr lang="en-US" sz="3200" dirty="0" smtClean="0">
                <a:latin typeface="Arial" pitchFamily="34" charset="0"/>
                <a:cs typeface="Arial" pitchFamily="34" charset="0"/>
              </a:rPr>
              <a:t>A </a:t>
            </a:r>
            <a:r>
              <a:rPr lang="en-US" sz="3200" dirty="0">
                <a:latin typeface="Arial" pitchFamily="34" charset="0"/>
                <a:cs typeface="Arial" pitchFamily="34" charset="0"/>
              </a:rPr>
              <a:t>research is adjudged valid and </a:t>
            </a:r>
            <a:r>
              <a:rPr lang="en-US" sz="3200" dirty="0" smtClean="0">
                <a:latin typeface="Arial" pitchFamily="34" charset="0"/>
                <a:cs typeface="Arial" pitchFamily="34" charset="0"/>
              </a:rPr>
              <a:t>reliable:</a:t>
            </a:r>
          </a:p>
          <a:p>
            <a:pPr marL="457200" lvl="0" indent="-457200" algn="just" fontAlgn="base">
              <a:spcBef>
                <a:spcPct val="0"/>
              </a:spcBef>
              <a:spcAft>
                <a:spcPct val="0"/>
              </a:spcAft>
              <a:buFont typeface="Wingdings" panose="05000000000000000000" pitchFamily="2" charset="2"/>
              <a:buChar char="ü"/>
            </a:pPr>
            <a:r>
              <a:rPr lang="en-US" sz="3200" dirty="0" smtClean="0">
                <a:latin typeface="Arial" pitchFamily="34" charset="0"/>
                <a:cs typeface="Arial" pitchFamily="34" charset="0"/>
              </a:rPr>
              <a:t>if </a:t>
            </a:r>
            <a:r>
              <a:rPr lang="en-US" sz="3200" dirty="0">
                <a:latin typeface="Arial" pitchFamily="34" charset="0"/>
                <a:cs typeface="Arial" pitchFamily="34" charset="0"/>
              </a:rPr>
              <a:t>the data is representative of the various segments of the research subjects; </a:t>
            </a:r>
            <a:endParaRPr lang="en-US" sz="3200" dirty="0" smtClean="0">
              <a:latin typeface="Arial" pitchFamily="34" charset="0"/>
              <a:cs typeface="Arial" pitchFamily="34" charset="0"/>
            </a:endParaRPr>
          </a:p>
          <a:p>
            <a:pPr marL="457200" lvl="0" indent="-457200" algn="just" fontAlgn="base">
              <a:spcBef>
                <a:spcPct val="0"/>
              </a:spcBef>
              <a:spcAft>
                <a:spcPct val="0"/>
              </a:spcAft>
              <a:buFont typeface="Wingdings" panose="05000000000000000000" pitchFamily="2" charset="2"/>
              <a:buChar char="ü"/>
            </a:pPr>
            <a:r>
              <a:rPr lang="en-US" sz="3200" dirty="0" smtClean="0">
                <a:latin typeface="Arial" pitchFamily="34" charset="0"/>
                <a:cs typeface="Arial" pitchFamily="34" charset="0"/>
              </a:rPr>
              <a:t>if </a:t>
            </a:r>
            <a:r>
              <a:rPr lang="en-US" sz="3200" dirty="0">
                <a:latin typeface="Arial" pitchFamily="34" charset="0"/>
                <a:cs typeface="Arial" pitchFamily="34" charset="0"/>
              </a:rPr>
              <a:t>each interviewee, asked the same questions by a different researcher, would…repeat the same answers; and </a:t>
            </a:r>
            <a:endParaRPr lang="en-US" sz="3200" dirty="0" smtClean="0">
              <a:latin typeface="Arial" pitchFamily="34" charset="0"/>
              <a:cs typeface="Arial" pitchFamily="34" charset="0"/>
            </a:endParaRPr>
          </a:p>
          <a:p>
            <a:pPr marL="457200" lvl="0" indent="-457200" algn="just" fontAlgn="base">
              <a:spcBef>
                <a:spcPct val="0"/>
              </a:spcBef>
              <a:spcAft>
                <a:spcPct val="0"/>
              </a:spcAft>
              <a:buFont typeface="Wingdings" panose="05000000000000000000" pitchFamily="2" charset="2"/>
              <a:buChar char="ü"/>
            </a:pPr>
            <a:r>
              <a:rPr lang="en-US" sz="3200" dirty="0" smtClean="0">
                <a:latin typeface="Arial" pitchFamily="34" charset="0"/>
                <a:cs typeface="Arial" pitchFamily="34" charset="0"/>
              </a:rPr>
              <a:t>if </a:t>
            </a:r>
            <a:r>
              <a:rPr lang="en-US" sz="3200" dirty="0">
                <a:latin typeface="Arial" pitchFamily="34" charset="0"/>
                <a:cs typeface="Arial" pitchFamily="34" charset="0"/>
              </a:rPr>
              <a:t>the data is applicable beyond the bounds of a given report (Clarke et al 1998 in </a:t>
            </a:r>
            <a:r>
              <a:rPr lang="en-US" sz="3200" dirty="0" err="1">
                <a:latin typeface="Arial" pitchFamily="34" charset="0"/>
                <a:cs typeface="Arial" pitchFamily="34" charset="0"/>
              </a:rPr>
              <a:t>Walder</a:t>
            </a:r>
            <a:r>
              <a:rPr lang="en-US" sz="3200" dirty="0">
                <a:latin typeface="Arial" pitchFamily="34" charset="0"/>
                <a:cs typeface="Arial" pitchFamily="34" charset="0"/>
              </a:rPr>
              <a:t>, 2000: 3). </a:t>
            </a:r>
          </a:p>
          <a:p>
            <a:pPr marL="0" marR="0" lvl="0" indent="457200" algn="just" defTabSz="914400" rtl="0" eaLnBrk="1" fontAlgn="base" latinLnBrk="0" hangingPunct="1">
              <a:lnSpc>
                <a:spcPct val="100000"/>
              </a:lnSpc>
              <a:spcBef>
                <a:spcPct val="0"/>
              </a:spcBef>
              <a:spcAft>
                <a:spcPct val="0"/>
              </a:spcAft>
              <a:buClrTx/>
              <a:buSzTx/>
              <a:buFontTx/>
              <a:buNone/>
              <a:tabLst/>
            </a:pPr>
            <a:endParaRPr lang="en-US" dirty="0" smtClean="0">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74345"/>
            <a:ext cx="7620000" cy="6955750"/>
          </a:xfrm>
          <a:prstGeom prst="rect">
            <a:avLst/>
          </a:prstGeom>
        </p:spPr>
        <p:txBody>
          <a:bodyPr wrap="square">
            <a:spAutoFit/>
          </a:bodyPr>
          <a:lstStyle/>
          <a:p>
            <a:pPr>
              <a:spcBef>
                <a:spcPct val="0"/>
              </a:spcBef>
              <a:buFont typeface="Wingdings" pitchFamily="2" charset="2"/>
              <a:buNone/>
            </a:pPr>
            <a:r>
              <a:rPr lang="en-US" sz="2400" b="1" dirty="0">
                <a:latin typeface="Arial" pitchFamily="34" charset="0"/>
                <a:cs typeface="Arial" pitchFamily="34" charset="0"/>
              </a:rPr>
              <a:t>Coding </a:t>
            </a:r>
          </a:p>
          <a:p>
            <a:pPr marL="342900" indent="-342900">
              <a:spcBef>
                <a:spcPct val="0"/>
              </a:spcBef>
              <a:buFont typeface="Wingdings" panose="05000000000000000000" pitchFamily="2" charset="2"/>
              <a:buChar char="q"/>
            </a:pPr>
            <a:r>
              <a:rPr lang="en-US" sz="2400" dirty="0">
                <a:latin typeface="Arial" pitchFamily="34" charset="0"/>
                <a:cs typeface="Arial" pitchFamily="34" charset="0"/>
              </a:rPr>
              <a:t>Coding is a process of organizing data by topics, themes or cases. </a:t>
            </a:r>
            <a:endParaRPr lang="en-US" sz="2400" dirty="0" smtClean="0">
              <a:latin typeface="Arial" pitchFamily="34" charset="0"/>
              <a:cs typeface="Arial" pitchFamily="34" charset="0"/>
            </a:endParaRPr>
          </a:p>
          <a:p>
            <a:pPr marL="342900" indent="-342900">
              <a:spcBef>
                <a:spcPct val="0"/>
              </a:spcBef>
              <a:buFont typeface="Wingdings" panose="05000000000000000000" pitchFamily="2" charset="2"/>
              <a:buChar char="q"/>
            </a:pPr>
            <a:r>
              <a:rPr lang="en-US" sz="2400" dirty="0" smtClean="0">
                <a:latin typeface="Arial" pitchFamily="34" charset="0"/>
                <a:cs typeface="Arial" pitchFamily="34" charset="0"/>
              </a:rPr>
              <a:t>It </a:t>
            </a:r>
            <a:r>
              <a:rPr lang="en-US" sz="2400" dirty="0">
                <a:latin typeface="Arial" pitchFamily="34" charset="0"/>
                <a:cs typeface="Arial" pitchFamily="34" charset="0"/>
              </a:rPr>
              <a:t>is both a categorizing and an </a:t>
            </a:r>
            <a:r>
              <a:rPr lang="en-US" sz="2400" dirty="0" err="1">
                <a:latin typeface="Arial" pitchFamily="34" charset="0"/>
                <a:cs typeface="Arial" pitchFamily="34" charset="0"/>
              </a:rPr>
              <a:t>analysing</a:t>
            </a:r>
            <a:r>
              <a:rPr lang="en-US" sz="2400" dirty="0">
                <a:latin typeface="Arial" pitchFamily="34" charset="0"/>
                <a:cs typeface="Arial" pitchFamily="34" charset="0"/>
              </a:rPr>
              <a:t> process, which sets out to group and regroup data in ordered categories using defined criteria. </a:t>
            </a:r>
            <a:endParaRPr lang="en-US" sz="2400" dirty="0" smtClean="0">
              <a:latin typeface="Arial" pitchFamily="34" charset="0"/>
              <a:cs typeface="Arial" pitchFamily="34" charset="0"/>
            </a:endParaRPr>
          </a:p>
          <a:p>
            <a:pPr>
              <a:spcBef>
                <a:spcPct val="0"/>
              </a:spcBef>
              <a:buFont typeface="Wingdings" pitchFamily="2" charset="2"/>
              <a:buNone/>
            </a:pPr>
            <a:r>
              <a:rPr lang="en-US" sz="2400" b="1" dirty="0" smtClean="0">
                <a:latin typeface="Arial" pitchFamily="34" charset="0"/>
                <a:cs typeface="Arial" pitchFamily="34" charset="0"/>
              </a:rPr>
              <a:t>Steps </a:t>
            </a:r>
            <a:r>
              <a:rPr lang="en-US" sz="2400" b="1" dirty="0">
                <a:latin typeface="Arial" pitchFamily="34" charset="0"/>
                <a:cs typeface="Arial" pitchFamily="34" charset="0"/>
              </a:rPr>
              <a:t>in Qualitative Coding </a:t>
            </a:r>
          </a:p>
          <a:p>
            <a:pPr>
              <a:spcBef>
                <a:spcPct val="0"/>
              </a:spcBef>
              <a:buFont typeface="Wingdings" pitchFamily="2" charset="2"/>
              <a:buNone/>
            </a:pPr>
            <a:r>
              <a:rPr lang="en-US" sz="2400" dirty="0">
                <a:latin typeface="Arial" pitchFamily="34" charset="0"/>
                <a:cs typeface="Arial" pitchFamily="34" charset="0"/>
              </a:rPr>
              <a:t>(a) </a:t>
            </a:r>
            <a:r>
              <a:rPr lang="en-US" sz="2400" dirty="0" smtClean="0">
                <a:latin typeface="Arial" pitchFamily="34" charset="0"/>
                <a:cs typeface="Arial" pitchFamily="34" charset="0"/>
              </a:rPr>
              <a:t>Spell out </a:t>
            </a:r>
            <a:r>
              <a:rPr lang="en-US" sz="2400" dirty="0">
                <a:latin typeface="Arial" pitchFamily="34" charset="0"/>
                <a:cs typeface="Arial" pitchFamily="34" charset="0"/>
              </a:rPr>
              <a:t>the objectives </a:t>
            </a:r>
            <a:r>
              <a:rPr lang="en-US" sz="2400" dirty="0" smtClean="0">
                <a:latin typeface="Arial" pitchFamily="34" charset="0"/>
                <a:cs typeface="Arial" pitchFamily="34" charset="0"/>
              </a:rPr>
              <a:t>and </a:t>
            </a:r>
            <a:r>
              <a:rPr lang="en-US" sz="2400" dirty="0">
                <a:latin typeface="Arial" pitchFamily="34" charset="0"/>
                <a:cs typeface="Arial" pitchFamily="34" charset="0"/>
              </a:rPr>
              <a:t>important research questions to be answered and issues to be </a:t>
            </a:r>
            <a:r>
              <a:rPr lang="en-US" sz="2400" dirty="0" smtClean="0">
                <a:latin typeface="Arial" pitchFamily="34" charset="0"/>
                <a:cs typeface="Arial" pitchFamily="34" charset="0"/>
              </a:rPr>
              <a:t>resolved.  </a:t>
            </a:r>
            <a:endParaRPr lang="en-US" sz="2400" dirty="0">
              <a:latin typeface="Arial" pitchFamily="34" charset="0"/>
              <a:cs typeface="Arial" pitchFamily="34" charset="0"/>
            </a:endParaRPr>
          </a:p>
          <a:p>
            <a:pPr>
              <a:spcBef>
                <a:spcPct val="0"/>
              </a:spcBef>
              <a:buFont typeface="Wingdings" pitchFamily="2" charset="2"/>
              <a:buNone/>
            </a:pPr>
            <a:r>
              <a:rPr lang="en-US" sz="2400" dirty="0">
                <a:latin typeface="Arial" pitchFamily="34" charset="0"/>
                <a:cs typeface="Arial" pitchFamily="34" charset="0"/>
              </a:rPr>
              <a:t>(b) Decide on the way of organizing, </a:t>
            </a:r>
            <a:r>
              <a:rPr lang="en-US" sz="2400" dirty="0" smtClean="0">
                <a:latin typeface="Arial" pitchFamily="34" charset="0"/>
                <a:cs typeface="Arial" pitchFamily="34" charset="0"/>
              </a:rPr>
              <a:t>or </a:t>
            </a:r>
            <a:r>
              <a:rPr lang="en-US" sz="2400" dirty="0">
                <a:latin typeface="Arial" pitchFamily="34" charset="0"/>
                <a:cs typeface="Arial" pitchFamily="34" charset="0"/>
              </a:rPr>
              <a:t>classifying the subject matter that best suits </a:t>
            </a:r>
            <a:r>
              <a:rPr lang="en-US" sz="2400" dirty="0" smtClean="0">
                <a:latin typeface="Arial" pitchFamily="34" charset="0"/>
                <a:cs typeface="Arial" pitchFamily="34" charset="0"/>
              </a:rPr>
              <a:t>the </a:t>
            </a:r>
            <a:r>
              <a:rPr lang="en-US" sz="2400" dirty="0">
                <a:latin typeface="Arial" pitchFamily="34" charset="0"/>
                <a:cs typeface="Arial" pitchFamily="34" charset="0"/>
              </a:rPr>
              <a:t>research objectives.</a:t>
            </a:r>
          </a:p>
          <a:p>
            <a:pPr>
              <a:spcBef>
                <a:spcPct val="0"/>
              </a:spcBef>
              <a:buFont typeface="Wingdings" pitchFamily="2" charset="2"/>
              <a:buNone/>
            </a:pPr>
            <a:r>
              <a:rPr lang="en-US" sz="2400" dirty="0">
                <a:latin typeface="Arial" pitchFamily="34" charset="0"/>
                <a:cs typeface="Arial" pitchFamily="34" charset="0"/>
              </a:rPr>
              <a:t>(c) Set up or develop appropriate classes, categories or units for </a:t>
            </a:r>
            <a:r>
              <a:rPr lang="en-US" sz="2400" dirty="0" smtClean="0">
                <a:latin typeface="Arial" pitchFamily="34" charset="0"/>
                <a:cs typeface="Arial" pitchFamily="34" charset="0"/>
              </a:rPr>
              <a:t>grouping </a:t>
            </a:r>
            <a:r>
              <a:rPr lang="en-US" sz="2400" dirty="0">
                <a:latin typeface="Arial" pitchFamily="34" charset="0"/>
                <a:cs typeface="Arial" pitchFamily="34" charset="0"/>
              </a:rPr>
              <a:t>the </a:t>
            </a:r>
            <a:r>
              <a:rPr lang="en-US" sz="2400" dirty="0" smtClean="0">
                <a:latin typeface="Arial" pitchFamily="34" charset="0"/>
                <a:cs typeface="Arial" pitchFamily="34" charset="0"/>
              </a:rPr>
              <a:t>contents </a:t>
            </a:r>
            <a:r>
              <a:rPr lang="en-US" sz="2400" dirty="0">
                <a:latin typeface="Arial" pitchFamily="34" charset="0"/>
                <a:cs typeface="Arial" pitchFamily="34" charset="0"/>
              </a:rPr>
              <a:t>of the </a:t>
            </a:r>
            <a:r>
              <a:rPr lang="en-US" sz="2400" dirty="0" smtClean="0">
                <a:latin typeface="Arial" pitchFamily="34" charset="0"/>
                <a:cs typeface="Arial" pitchFamily="34" charset="0"/>
              </a:rPr>
              <a:t>materials.</a:t>
            </a:r>
            <a:endParaRPr lang="en-US" sz="2400" dirty="0">
              <a:latin typeface="Arial" pitchFamily="34" charset="0"/>
              <a:cs typeface="Arial" pitchFamily="34" charset="0"/>
            </a:endParaRPr>
          </a:p>
          <a:p>
            <a:pPr>
              <a:spcBef>
                <a:spcPct val="0"/>
              </a:spcBef>
              <a:buFont typeface="Wingdings" pitchFamily="2" charset="2"/>
              <a:buNone/>
            </a:pPr>
            <a:r>
              <a:rPr lang="en-US" sz="2400" dirty="0">
                <a:latin typeface="Arial" pitchFamily="34" charset="0"/>
                <a:cs typeface="Arial" pitchFamily="34" charset="0"/>
              </a:rPr>
              <a:t>(d) </a:t>
            </a:r>
            <a:r>
              <a:rPr lang="en-US" sz="2400" dirty="0" smtClean="0">
                <a:latin typeface="Arial" pitchFamily="34" charset="0"/>
                <a:cs typeface="Arial" pitchFamily="34" charset="0"/>
              </a:rPr>
              <a:t>Identify </a:t>
            </a:r>
            <a:r>
              <a:rPr lang="en-US" sz="2400" dirty="0">
                <a:latin typeface="Arial" pitchFamily="34" charset="0"/>
                <a:cs typeface="Arial" pitchFamily="34" charset="0"/>
              </a:rPr>
              <a:t>other alternative words and phrases that serve as </a:t>
            </a:r>
            <a:r>
              <a:rPr lang="en-US" sz="2400" dirty="0" smtClean="0">
                <a:latin typeface="Arial" pitchFamily="34" charset="0"/>
                <a:cs typeface="Arial" pitchFamily="34" charset="0"/>
              </a:rPr>
              <a:t>indicators</a:t>
            </a:r>
            <a:r>
              <a:rPr lang="en-US" sz="2400" dirty="0">
                <a:latin typeface="Arial" pitchFamily="34" charset="0"/>
                <a:cs typeface="Arial" pitchFamily="34" charset="0"/>
              </a:rPr>
              <a:t>, pointers or cues to the various established categories. </a:t>
            </a:r>
          </a:p>
          <a:p>
            <a:pPr>
              <a:spcBef>
                <a:spcPct val="0"/>
              </a:spcBef>
              <a:buFont typeface="Wingdings" pitchFamily="2" charset="2"/>
              <a:buNone/>
            </a:pPr>
            <a:r>
              <a:rPr lang="en-US" sz="2400" dirty="0">
                <a:latin typeface="Arial" pitchFamily="34" charset="0"/>
                <a:cs typeface="Arial" pitchFamily="34" charset="0"/>
              </a:rPr>
              <a:t>(e) </a:t>
            </a:r>
            <a:r>
              <a:rPr lang="en-US" sz="2400" dirty="0" smtClean="0">
                <a:latin typeface="Arial" pitchFamily="34" charset="0"/>
                <a:cs typeface="Arial" pitchFamily="34" charset="0"/>
              </a:rPr>
              <a:t>Allocate </a:t>
            </a:r>
            <a:r>
              <a:rPr lang="en-US" sz="2400" dirty="0">
                <a:latin typeface="Arial" pitchFamily="34" charset="0"/>
                <a:cs typeface="Arial" pitchFamily="34" charset="0"/>
              </a:rPr>
              <a:t>the contents to the </a:t>
            </a:r>
            <a:r>
              <a:rPr lang="en-US" sz="2400" dirty="0" smtClean="0">
                <a:latin typeface="Arial" pitchFamily="34" charset="0"/>
                <a:cs typeface="Arial" pitchFamily="34" charset="0"/>
              </a:rPr>
              <a:t>categories. </a:t>
            </a:r>
            <a:endParaRPr lang="en-US" sz="2400" dirty="0">
              <a:latin typeface="Arial" pitchFamily="34" charset="0"/>
              <a:cs typeface="Arial" pitchFamily="34" charset="0"/>
            </a:endParaRPr>
          </a:p>
          <a:p>
            <a:pPr>
              <a:spcBef>
                <a:spcPct val="0"/>
              </a:spcBef>
              <a:buFont typeface="Wingdings" pitchFamily="2" charset="2"/>
              <a:buNone/>
            </a:pPr>
            <a:endParaRPr lang="en-US" sz="2000" b="1" dirty="0" smtClean="0">
              <a:latin typeface="Arial" pitchFamily="34" charset="0"/>
              <a:cs typeface="Arial" pitchFamily="34" charset="0"/>
            </a:endParaRPr>
          </a:p>
          <a:p>
            <a:pPr lvl="1">
              <a:spcBef>
                <a:spcPct val="0"/>
              </a:spcBef>
              <a:buFont typeface="Wingdings" pitchFamily="2" charset="2"/>
              <a:buChar char="§"/>
            </a:pPr>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474345"/>
            <a:ext cx="8991600" cy="6494085"/>
          </a:xfrm>
          <a:prstGeom prst="rect">
            <a:avLst/>
          </a:prstGeom>
        </p:spPr>
        <p:txBody>
          <a:bodyPr wrap="square">
            <a:spAutoFit/>
          </a:bodyPr>
          <a:lstStyle/>
          <a:p>
            <a:r>
              <a:rPr lang="en-US" sz="2800" b="1" dirty="0"/>
              <a:t>Data Analysis</a:t>
            </a:r>
          </a:p>
          <a:p>
            <a:r>
              <a:rPr lang="en-US" sz="2800" dirty="0"/>
              <a:t>The analysis of data is a continuous process. It starts during the data collection stage.</a:t>
            </a:r>
          </a:p>
          <a:p>
            <a:r>
              <a:rPr lang="en-US" sz="2800" b="1" dirty="0"/>
              <a:t>Stages</a:t>
            </a:r>
            <a:r>
              <a:rPr lang="en-US" sz="2800" dirty="0"/>
              <a:t> </a:t>
            </a:r>
          </a:p>
          <a:p>
            <a:r>
              <a:rPr lang="en-US" sz="2800" dirty="0"/>
              <a:t>(1) The creation of files and coding of field notes; </a:t>
            </a:r>
          </a:p>
          <a:p>
            <a:r>
              <a:rPr lang="en-US" sz="2800" dirty="0"/>
              <a:t>(2) Formulating hypothesis and noting of important themes throughout the study; </a:t>
            </a:r>
          </a:p>
          <a:p>
            <a:r>
              <a:rPr lang="en-US" sz="2800" dirty="0"/>
              <a:t>(3) Coding the data into separate incidents; </a:t>
            </a:r>
          </a:p>
          <a:p>
            <a:r>
              <a:rPr lang="en-US" sz="2800" dirty="0"/>
              <a:t>(4) Summarizing for each incident, a record of the observed </a:t>
            </a:r>
            <a:r>
              <a:rPr lang="en-US" sz="2800" dirty="0" smtClean="0"/>
              <a:t>behavior; </a:t>
            </a:r>
            <a:endParaRPr lang="en-US" sz="2800" dirty="0"/>
          </a:p>
          <a:p>
            <a:r>
              <a:rPr lang="en-US" sz="2800" dirty="0"/>
              <a:t>(5) Correlating the information obtained during the various processes, and </a:t>
            </a:r>
          </a:p>
          <a:p>
            <a:r>
              <a:rPr lang="en-US" sz="2800" dirty="0"/>
              <a:t>(6) Reporting and </a:t>
            </a:r>
            <a:r>
              <a:rPr lang="en-US" sz="2800" dirty="0" err="1"/>
              <a:t>analysing</a:t>
            </a:r>
            <a:r>
              <a:rPr lang="en-US" sz="2800" dirty="0"/>
              <a:t> them in relation to the research questions and in the light of existing </a:t>
            </a:r>
            <a:r>
              <a:rPr lang="en-US" sz="2800" dirty="0" smtClean="0"/>
              <a:t>literature </a:t>
            </a:r>
            <a:r>
              <a:rPr lang="en-US" sz="2800" dirty="0"/>
              <a:t>using words. </a:t>
            </a: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51344"/>
            <a:ext cx="9144000" cy="6124754"/>
          </a:xfrm>
          <a:prstGeom prst="rect">
            <a:avLst/>
          </a:prstGeom>
        </p:spPr>
        <p:txBody>
          <a:bodyPr wrap="square">
            <a:spAutoFit/>
          </a:bodyPr>
          <a:lstStyle/>
          <a:p>
            <a:r>
              <a:rPr lang="en-US" sz="2800" b="1" dirty="0"/>
              <a:t>Constructing Social Systems Model or Social Explanations</a:t>
            </a:r>
          </a:p>
          <a:p>
            <a:pPr marL="457200" indent="-457200">
              <a:buFont typeface="Wingdings" panose="05000000000000000000" pitchFamily="2" charset="2"/>
              <a:buChar char="q"/>
            </a:pPr>
            <a:r>
              <a:rPr lang="en-US" sz="2800" dirty="0"/>
              <a:t>Qualitative research is about producing social explanations, or addressing intellectual </a:t>
            </a:r>
            <a:r>
              <a:rPr lang="en-US" sz="2800" dirty="0" smtClean="0"/>
              <a:t>puzzles.</a:t>
            </a:r>
          </a:p>
          <a:p>
            <a:pPr marL="457200" indent="-457200">
              <a:buFont typeface="Wingdings" panose="05000000000000000000" pitchFamily="2" charset="2"/>
              <a:buChar char="q"/>
            </a:pPr>
            <a:r>
              <a:rPr lang="en-US" sz="2800" dirty="0" smtClean="0"/>
              <a:t>It entails engaging </a:t>
            </a:r>
            <a:r>
              <a:rPr lang="en-US" sz="2800" dirty="0"/>
              <a:t>the data and those to whom the arguments are directed in some kind of </a:t>
            </a:r>
            <a:r>
              <a:rPr lang="en-US" sz="2800" dirty="0" smtClean="0"/>
              <a:t>discourse as </a:t>
            </a:r>
            <a:r>
              <a:rPr lang="en-US" sz="2800" dirty="0"/>
              <a:t>follows:</a:t>
            </a:r>
          </a:p>
          <a:p>
            <a:pPr marL="457200" indent="-457200">
              <a:buFont typeface="Wingdings" panose="05000000000000000000" pitchFamily="2" charset="2"/>
              <a:buChar char="Ø"/>
            </a:pPr>
            <a:r>
              <a:rPr lang="en-US" sz="2800" dirty="0" smtClean="0"/>
              <a:t>How </a:t>
            </a:r>
            <a:r>
              <a:rPr lang="en-US" sz="2800" dirty="0"/>
              <a:t>social process, social phenomena and social relationships and so on have </a:t>
            </a:r>
            <a:r>
              <a:rPr lang="en-US" sz="2800" dirty="0" smtClean="0"/>
              <a:t>developed;</a:t>
            </a:r>
          </a:p>
          <a:p>
            <a:pPr marL="457200" indent="-457200">
              <a:buFont typeface="Wingdings" panose="05000000000000000000" pitchFamily="2" charset="2"/>
              <a:buChar char="Ø"/>
            </a:pPr>
            <a:r>
              <a:rPr lang="en-US" sz="2800" dirty="0" smtClean="0"/>
              <a:t>How </a:t>
            </a:r>
            <a:r>
              <a:rPr lang="en-US" sz="2800" dirty="0"/>
              <a:t>social phenomena and processes operate or are </a:t>
            </a:r>
            <a:r>
              <a:rPr lang="en-US" sz="2800" dirty="0" smtClean="0"/>
              <a:t>constituted;</a:t>
            </a:r>
          </a:p>
          <a:p>
            <a:pPr marL="457200" indent="-457200">
              <a:buFont typeface="Wingdings" panose="05000000000000000000" pitchFamily="2" charset="2"/>
              <a:buChar char="Ø"/>
            </a:pPr>
            <a:r>
              <a:rPr lang="en-US" sz="2800" dirty="0" smtClean="0"/>
              <a:t>How </a:t>
            </a:r>
            <a:r>
              <a:rPr lang="en-US" sz="2800" dirty="0"/>
              <a:t>social phenomena compare in time and </a:t>
            </a:r>
            <a:r>
              <a:rPr lang="en-US" sz="2800" dirty="0" smtClean="0"/>
              <a:t>space;</a:t>
            </a:r>
          </a:p>
          <a:p>
            <a:pPr marL="457200" indent="-457200">
              <a:buFont typeface="Wingdings" panose="05000000000000000000" pitchFamily="2" charset="2"/>
              <a:buChar char="Ø"/>
            </a:pPr>
            <a:r>
              <a:rPr lang="en-US" sz="2800" dirty="0" smtClean="0"/>
              <a:t>The </a:t>
            </a:r>
            <a:r>
              <a:rPr lang="en-US" sz="2800" dirty="0"/>
              <a:t>causal and predictive relationships between one social phenomenon and another (Mason, 2002). </a:t>
            </a: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304800" y="501669"/>
            <a:ext cx="85344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algn="just" fontAlgn="base">
              <a:spcBef>
                <a:spcPct val="0"/>
              </a:spcBef>
              <a:spcAft>
                <a:spcPct val="0"/>
              </a:spcAft>
            </a:pPr>
            <a:r>
              <a:rPr lang="en-US" sz="2400" b="1" dirty="0" smtClean="0">
                <a:latin typeface="Arial" pitchFamily="34" charset="0"/>
                <a:cs typeface="Arial" pitchFamily="34" charset="0"/>
              </a:rPr>
              <a:t>Soft wares for Data Analysis</a:t>
            </a:r>
          </a:p>
          <a:p>
            <a:pPr marL="342900" lvl="0" indent="-342900" algn="just" fontAlgn="base">
              <a:spcBef>
                <a:spcPct val="0"/>
              </a:spcBef>
              <a:spcAft>
                <a:spcPct val="0"/>
              </a:spcAft>
              <a:buFont typeface="Wingdings" panose="05000000000000000000" pitchFamily="2" charset="2"/>
              <a:buChar char="q"/>
            </a:pPr>
            <a:r>
              <a:rPr lang="en-US" sz="2400" dirty="0" err="1" smtClean="0">
                <a:latin typeface="Arial" pitchFamily="34" charset="0"/>
                <a:cs typeface="Arial" pitchFamily="34" charset="0"/>
              </a:rPr>
              <a:t>Nvivo</a:t>
            </a:r>
            <a:r>
              <a:rPr lang="en-US" sz="2400" dirty="0">
                <a:latin typeface="Arial" pitchFamily="34" charset="0"/>
                <a:cs typeface="Arial" pitchFamily="34" charset="0"/>
              </a:rPr>
              <a:t>: This is a computer software </a:t>
            </a:r>
            <a:r>
              <a:rPr lang="en-US" sz="2400" dirty="0" smtClean="0">
                <a:latin typeface="Arial" pitchFamily="34" charset="0"/>
                <a:cs typeface="Arial" pitchFamily="34" charset="0"/>
              </a:rPr>
              <a:t>designed </a:t>
            </a:r>
            <a:r>
              <a:rPr lang="en-US" sz="2400" dirty="0">
                <a:latin typeface="Arial" pitchFamily="34" charset="0"/>
                <a:cs typeface="Arial" pitchFamily="34" charset="0"/>
              </a:rPr>
              <a:t>to sort, classify, examine relationships, structure and develop models for </a:t>
            </a:r>
            <a:r>
              <a:rPr lang="en-US" sz="2400" dirty="0" smtClean="0">
                <a:latin typeface="Arial" pitchFamily="34" charset="0"/>
                <a:cs typeface="Arial" pitchFamily="34" charset="0"/>
              </a:rPr>
              <a:t>analyzing non-numerical </a:t>
            </a:r>
            <a:r>
              <a:rPr lang="en-US" sz="2400" dirty="0">
                <a:latin typeface="Arial" pitchFamily="34" charset="0"/>
                <a:cs typeface="Arial" pitchFamily="34" charset="0"/>
              </a:rPr>
              <a:t>data. </a:t>
            </a:r>
            <a:endParaRPr lang="en-US" sz="2400" dirty="0" smtClean="0">
              <a:latin typeface="Arial" pitchFamily="34" charset="0"/>
              <a:cs typeface="Arial" pitchFamily="34" charset="0"/>
            </a:endParaRPr>
          </a:p>
          <a:p>
            <a:pPr marL="342900" lvl="0" indent="-342900" algn="just" fontAlgn="base">
              <a:spcBef>
                <a:spcPct val="0"/>
              </a:spcBef>
              <a:spcAft>
                <a:spcPct val="0"/>
              </a:spcAft>
              <a:buFont typeface="Wingdings" panose="05000000000000000000" pitchFamily="2" charset="2"/>
              <a:buChar char="q"/>
            </a:pPr>
            <a:r>
              <a:rPr lang="en-US" sz="2400" dirty="0" smtClean="0">
                <a:latin typeface="Arial" pitchFamily="34" charset="0"/>
                <a:cs typeface="Arial" pitchFamily="34" charset="0"/>
              </a:rPr>
              <a:t>ATLAS </a:t>
            </a:r>
            <a:r>
              <a:rPr lang="en-US" sz="2400" dirty="0" err="1">
                <a:latin typeface="Arial" pitchFamily="34" charset="0"/>
                <a:cs typeface="Arial" pitchFamily="34" charset="0"/>
              </a:rPr>
              <a:t>ti</a:t>
            </a:r>
            <a:r>
              <a:rPr lang="en-US" sz="2400" dirty="0">
                <a:latin typeface="Arial" pitchFamily="34" charset="0"/>
                <a:cs typeface="Arial" pitchFamily="34" charset="0"/>
              </a:rPr>
              <a:t>: This is a computer </a:t>
            </a:r>
            <a:r>
              <a:rPr lang="en-US" sz="2400" dirty="0" err="1">
                <a:latin typeface="Arial" pitchFamily="34" charset="0"/>
                <a:cs typeface="Arial" pitchFamily="34" charset="0"/>
              </a:rPr>
              <a:t>programme</a:t>
            </a:r>
            <a:r>
              <a:rPr lang="en-US" sz="2400" dirty="0">
                <a:latin typeface="Arial" pitchFamily="34" charset="0"/>
                <a:cs typeface="Arial" pitchFamily="34" charset="0"/>
              </a:rPr>
              <a:t> that can be used for coding and analyzing transcripts and field notes in qualitative research. It is also invaluable in literature review, data management, creation of network diagrams and so </a:t>
            </a:r>
            <a:r>
              <a:rPr lang="en-US" sz="2400" dirty="0" smtClean="0">
                <a:latin typeface="Arial" pitchFamily="34" charset="0"/>
                <a:cs typeface="Arial" pitchFamily="34" charset="0"/>
              </a:rPr>
              <a:t>on. </a:t>
            </a:r>
          </a:p>
          <a:p>
            <a:pPr marL="342900" lvl="0" indent="-342900" algn="just" fontAlgn="base">
              <a:spcBef>
                <a:spcPct val="0"/>
              </a:spcBef>
              <a:spcAft>
                <a:spcPct val="0"/>
              </a:spcAft>
              <a:buFont typeface="Wingdings" panose="05000000000000000000" pitchFamily="2" charset="2"/>
              <a:buChar char="q"/>
            </a:pPr>
            <a:r>
              <a:rPr lang="en-US" sz="2400" dirty="0" smtClean="0">
                <a:latin typeface="Arial" pitchFamily="34" charset="0"/>
                <a:cs typeface="Arial" pitchFamily="34" charset="0"/>
              </a:rPr>
              <a:t>CDC </a:t>
            </a:r>
            <a:r>
              <a:rPr lang="en-US" sz="2400" dirty="0" err="1">
                <a:latin typeface="Arial" pitchFamily="34" charset="0"/>
                <a:cs typeface="Arial" pitchFamily="34" charset="0"/>
              </a:rPr>
              <a:t>Ez</a:t>
            </a:r>
            <a:r>
              <a:rPr lang="en-US" sz="2400" dirty="0">
                <a:latin typeface="Arial" pitchFamily="34" charset="0"/>
                <a:cs typeface="Arial" pitchFamily="34" charset="0"/>
              </a:rPr>
              <a:t>-text: This software is designed to create, manage and analyze semi-structured qualitative </a:t>
            </a:r>
            <a:r>
              <a:rPr lang="en-US" sz="2400" dirty="0" smtClean="0">
                <a:latin typeface="Arial" pitchFamily="34" charset="0"/>
                <a:cs typeface="Arial" pitchFamily="34" charset="0"/>
              </a:rPr>
              <a:t>data.</a:t>
            </a:r>
          </a:p>
          <a:p>
            <a:pPr marL="342900" lvl="0" indent="-342900" algn="just" fontAlgn="base">
              <a:spcBef>
                <a:spcPct val="0"/>
              </a:spcBef>
              <a:spcAft>
                <a:spcPct val="0"/>
              </a:spcAft>
              <a:buFont typeface="Wingdings" panose="05000000000000000000" pitchFamily="2" charset="2"/>
              <a:buChar char="q"/>
            </a:pPr>
            <a:r>
              <a:rPr lang="en-US" sz="2400" dirty="0" smtClean="0">
                <a:latin typeface="Arial" pitchFamily="34" charset="0"/>
                <a:cs typeface="Arial" pitchFamily="34" charset="0"/>
              </a:rPr>
              <a:t>LEXIMANCER</a:t>
            </a:r>
            <a:r>
              <a:rPr lang="en-US" sz="2400" dirty="0">
                <a:latin typeface="Arial" pitchFamily="34" charset="0"/>
                <a:cs typeface="Arial" pitchFamily="34" charset="0"/>
              </a:rPr>
              <a:t>: This is a tool used for analyzing textual collections and documents. </a:t>
            </a:r>
            <a:endParaRPr lang="en-US" sz="2400" dirty="0" smtClean="0">
              <a:latin typeface="Arial" pitchFamily="34" charset="0"/>
              <a:cs typeface="Arial" pitchFamily="34" charset="0"/>
            </a:endParaRPr>
          </a:p>
          <a:p>
            <a:pPr marL="342900" lvl="0" indent="-342900" algn="just" fontAlgn="base">
              <a:spcBef>
                <a:spcPct val="0"/>
              </a:spcBef>
              <a:spcAft>
                <a:spcPct val="0"/>
              </a:spcAft>
              <a:buFont typeface="Wingdings" panose="05000000000000000000" pitchFamily="2" charset="2"/>
              <a:buChar char="q"/>
            </a:pPr>
            <a:r>
              <a:rPr lang="en-US" sz="2400" dirty="0" smtClean="0">
                <a:latin typeface="Arial" pitchFamily="34" charset="0"/>
                <a:cs typeface="Arial" pitchFamily="34" charset="0"/>
              </a:rPr>
              <a:t>ENDNOTE</a:t>
            </a:r>
            <a:r>
              <a:rPr lang="en-US" sz="2400" dirty="0">
                <a:latin typeface="Arial" pitchFamily="34" charset="0"/>
                <a:cs typeface="Arial" pitchFamily="34" charset="0"/>
              </a:rPr>
              <a:t>: This is a software that makes references and bibliographies seamless to produce when writing articles. </a:t>
            </a: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304800"/>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
        <p:nvSpPr>
          <p:cNvPr id="4" name="Rectangle 3"/>
          <p:cNvSpPr/>
          <p:nvPr/>
        </p:nvSpPr>
        <p:spPr>
          <a:xfrm>
            <a:off x="304800" y="255449"/>
            <a:ext cx="8839200" cy="7109639"/>
          </a:xfrm>
          <a:prstGeom prst="rect">
            <a:avLst/>
          </a:prstGeom>
        </p:spPr>
        <p:txBody>
          <a:bodyPr wrap="square">
            <a:spAutoFit/>
          </a:bodyPr>
          <a:lstStyle/>
          <a:p>
            <a:pPr lvl="0" indent="457200" algn="just" fontAlgn="base">
              <a:spcBef>
                <a:spcPct val="0"/>
              </a:spcBef>
              <a:spcAft>
                <a:spcPct val="0"/>
              </a:spcAft>
            </a:pPr>
            <a:r>
              <a:rPr lang="en-US" sz="3200" b="1" dirty="0" smtClean="0">
                <a:latin typeface="Arial" pitchFamily="34" charset="0"/>
                <a:ea typeface="Times New Roman" pitchFamily="18" charset="0"/>
                <a:cs typeface="Arial" pitchFamily="34" charset="0"/>
              </a:rPr>
              <a:t>Outline</a:t>
            </a:r>
          </a:p>
          <a:p>
            <a:pPr lvl="0" indent="457200" algn="just" fontAlgn="base">
              <a:spcBef>
                <a:spcPct val="0"/>
              </a:spcBef>
              <a:spcAft>
                <a:spcPct val="0"/>
              </a:spcAft>
            </a:pPr>
            <a:endParaRPr lang="en-US" sz="2400" b="1" dirty="0" smtClean="0">
              <a:latin typeface="Arial" pitchFamily="34" charset="0"/>
              <a:ea typeface="Times New Roman" pitchFamily="18" charset="0"/>
              <a:cs typeface="Arial" pitchFamily="34" charset="0"/>
            </a:endParaRPr>
          </a:p>
          <a:p>
            <a:pPr marL="342900" lvl="0" indent="-342900" algn="just" fontAlgn="base">
              <a:spcBef>
                <a:spcPct val="0"/>
              </a:spcBef>
              <a:spcAft>
                <a:spcPct val="0"/>
              </a:spcAft>
              <a:buFont typeface="Arial" pitchFamily="34" charset="0"/>
              <a:buChar char="•"/>
            </a:pPr>
            <a:r>
              <a:rPr lang="en-US" sz="2400" dirty="0" smtClean="0">
                <a:latin typeface="Arial" pitchFamily="34" charset="0"/>
                <a:ea typeface="Times New Roman" pitchFamily="18" charset="0"/>
                <a:cs typeface="Arial" pitchFamily="34" charset="0"/>
              </a:rPr>
              <a:t>Introduction</a:t>
            </a:r>
          </a:p>
          <a:p>
            <a:pPr marL="342900" lvl="0" indent="-342900" algn="just" fontAlgn="base">
              <a:spcBef>
                <a:spcPct val="0"/>
              </a:spcBef>
              <a:spcAft>
                <a:spcPct val="0"/>
              </a:spcAft>
              <a:buFont typeface="Arial" pitchFamily="34" charset="0"/>
              <a:buChar char="•"/>
            </a:pPr>
            <a:r>
              <a:rPr lang="en-US" sz="2400" dirty="0" smtClean="0">
                <a:latin typeface="Arial" pitchFamily="34" charset="0"/>
                <a:ea typeface="Times New Roman" pitchFamily="18" charset="0"/>
                <a:cs typeface="Arial" pitchFamily="34" charset="0"/>
              </a:rPr>
              <a:t>Background</a:t>
            </a:r>
          </a:p>
          <a:p>
            <a:pPr marL="342900" lvl="0" indent="-342900" algn="just" fontAlgn="base">
              <a:spcBef>
                <a:spcPct val="0"/>
              </a:spcBef>
              <a:spcAft>
                <a:spcPct val="0"/>
              </a:spcAft>
              <a:buFont typeface="Arial" pitchFamily="34" charset="0"/>
              <a:buChar char="•"/>
            </a:pPr>
            <a:r>
              <a:rPr lang="en-US" sz="2400" dirty="0">
                <a:latin typeface="Arial" pitchFamily="34" charset="0"/>
                <a:ea typeface="Times New Roman" pitchFamily="18" charset="0"/>
                <a:cs typeface="Arial" pitchFamily="34" charset="0"/>
              </a:rPr>
              <a:t>Doing Research in the Contemporary World </a:t>
            </a:r>
            <a:endParaRPr lang="en-US" sz="2400" dirty="0" smtClean="0">
              <a:latin typeface="Arial" pitchFamily="34" charset="0"/>
              <a:ea typeface="Times New Roman" pitchFamily="18" charset="0"/>
              <a:cs typeface="Arial" pitchFamily="34" charset="0"/>
            </a:endParaRPr>
          </a:p>
          <a:p>
            <a:pPr marL="342900" lvl="0" indent="-342900" algn="just" fontAlgn="base">
              <a:spcBef>
                <a:spcPct val="0"/>
              </a:spcBef>
              <a:spcAft>
                <a:spcPct val="0"/>
              </a:spcAft>
              <a:buFont typeface="Arial" pitchFamily="34" charset="0"/>
              <a:buChar char="•"/>
            </a:pPr>
            <a:r>
              <a:rPr lang="en-US" sz="2400" dirty="0">
                <a:latin typeface="Arial" pitchFamily="34" charset="0"/>
                <a:ea typeface="Times New Roman" pitchFamily="18" charset="0"/>
                <a:cs typeface="Arial" pitchFamily="34" charset="0"/>
              </a:rPr>
              <a:t>Basic Qualitative Research </a:t>
            </a:r>
            <a:r>
              <a:rPr lang="en-US" sz="2400" dirty="0" smtClean="0">
                <a:latin typeface="Arial" pitchFamily="34" charset="0"/>
                <a:ea typeface="Times New Roman" pitchFamily="18" charset="0"/>
                <a:cs typeface="Arial" pitchFamily="34" charset="0"/>
              </a:rPr>
              <a:t>Characteristics</a:t>
            </a:r>
          </a:p>
          <a:p>
            <a:pPr marL="342900" lvl="0" indent="-342900" algn="just" fontAlgn="base">
              <a:spcBef>
                <a:spcPct val="0"/>
              </a:spcBef>
              <a:spcAft>
                <a:spcPct val="0"/>
              </a:spcAft>
              <a:buFont typeface="Arial" pitchFamily="34" charset="0"/>
              <a:buChar char="•"/>
            </a:pPr>
            <a:r>
              <a:rPr lang="en-US" sz="2400" dirty="0">
                <a:latin typeface="Arial" pitchFamily="34" charset="0"/>
                <a:ea typeface="Times New Roman" pitchFamily="18" charset="0"/>
                <a:cs typeface="Arial" pitchFamily="34" charset="0"/>
              </a:rPr>
              <a:t>The Research </a:t>
            </a:r>
            <a:r>
              <a:rPr lang="en-US" sz="2400" dirty="0" smtClean="0">
                <a:latin typeface="Arial" pitchFamily="34" charset="0"/>
                <a:ea typeface="Times New Roman" pitchFamily="18" charset="0"/>
                <a:cs typeface="Arial" pitchFamily="34" charset="0"/>
              </a:rPr>
              <a:t>Process</a:t>
            </a:r>
          </a:p>
          <a:p>
            <a:pPr marL="800100" lvl="1" indent="-342900" algn="just" fontAlgn="base">
              <a:spcBef>
                <a:spcPct val="0"/>
              </a:spcBef>
              <a:spcAft>
                <a:spcPct val="0"/>
              </a:spcAft>
              <a:buFont typeface="Wingdings" panose="05000000000000000000" pitchFamily="2" charset="2"/>
              <a:buChar char="ü"/>
            </a:pPr>
            <a:r>
              <a:rPr lang="en-US" sz="2400" dirty="0">
                <a:latin typeface="Arial" pitchFamily="34" charset="0"/>
                <a:ea typeface="Times New Roman" pitchFamily="18" charset="0"/>
                <a:cs typeface="Arial" pitchFamily="34" charset="0"/>
              </a:rPr>
              <a:t>Problem Formulation </a:t>
            </a:r>
            <a:endParaRPr lang="en-US" sz="2400" dirty="0" smtClean="0">
              <a:latin typeface="Arial" pitchFamily="34" charset="0"/>
              <a:ea typeface="Times New Roman" pitchFamily="18" charset="0"/>
              <a:cs typeface="Arial" pitchFamily="34" charset="0"/>
            </a:endParaRPr>
          </a:p>
          <a:p>
            <a:pPr marL="800100" lvl="1" indent="-342900" algn="just" fontAlgn="base">
              <a:spcBef>
                <a:spcPct val="0"/>
              </a:spcBef>
              <a:spcAft>
                <a:spcPct val="0"/>
              </a:spcAft>
              <a:buFont typeface="Wingdings" panose="05000000000000000000" pitchFamily="2" charset="2"/>
              <a:buChar char="ü"/>
            </a:pPr>
            <a:r>
              <a:rPr lang="en-US" sz="2400" dirty="0">
                <a:latin typeface="Arial" pitchFamily="34" charset="0"/>
                <a:ea typeface="Times New Roman" pitchFamily="18" charset="0"/>
                <a:cs typeface="Arial" pitchFamily="34" charset="0"/>
              </a:rPr>
              <a:t>Research </a:t>
            </a:r>
            <a:r>
              <a:rPr lang="en-US" sz="2400" dirty="0" smtClean="0">
                <a:latin typeface="Arial" pitchFamily="34" charset="0"/>
                <a:ea typeface="Times New Roman" pitchFamily="18" charset="0"/>
                <a:cs typeface="Arial" pitchFamily="34" charset="0"/>
              </a:rPr>
              <a:t>Design</a:t>
            </a:r>
          </a:p>
          <a:p>
            <a:pPr marL="800100" lvl="1" indent="-342900" algn="just" fontAlgn="base">
              <a:spcBef>
                <a:spcPct val="0"/>
              </a:spcBef>
              <a:spcAft>
                <a:spcPct val="0"/>
              </a:spcAft>
              <a:buFont typeface="Wingdings" panose="05000000000000000000" pitchFamily="2" charset="2"/>
              <a:buChar char="ü"/>
            </a:pPr>
            <a:r>
              <a:rPr lang="en-US" sz="2400" dirty="0">
                <a:latin typeface="Arial" pitchFamily="34" charset="0"/>
                <a:ea typeface="Times New Roman" pitchFamily="18" charset="0"/>
                <a:cs typeface="Arial" pitchFamily="34" charset="0"/>
              </a:rPr>
              <a:t>Validity and Reliability </a:t>
            </a:r>
            <a:endParaRPr lang="en-US" sz="2400" dirty="0" smtClean="0">
              <a:latin typeface="Arial" pitchFamily="34" charset="0"/>
              <a:ea typeface="Times New Roman" pitchFamily="18" charset="0"/>
              <a:cs typeface="Arial" pitchFamily="34" charset="0"/>
            </a:endParaRPr>
          </a:p>
          <a:p>
            <a:pPr marL="800100" lvl="1" indent="-342900" algn="just" fontAlgn="base">
              <a:spcBef>
                <a:spcPct val="0"/>
              </a:spcBef>
              <a:spcAft>
                <a:spcPct val="0"/>
              </a:spcAft>
              <a:buFont typeface="Wingdings" panose="05000000000000000000" pitchFamily="2" charset="2"/>
              <a:buChar char="ü"/>
            </a:pPr>
            <a:r>
              <a:rPr lang="en-US" sz="2400" dirty="0">
                <a:latin typeface="Arial" pitchFamily="34" charset="0"/>
                <a:ea typeface="Times New Roman" pitchFamily="18" charset="0"/>
                <a:cs typeface="Arial" pitchFamily="34" charset="0"/>
              </a:rPr>
              <a:t>Coding </a:t>
            </a:r>
            <a:endParaRPr lang="en-US" sz="2400" dirty="0" smtClean="0">
              <a:latin typeface="Arial" pitchFamily="34" charset="0"/>
              <a:ea typeface="Times New Roman" pitchFamily="18" charset="0"/>
              <a:cs typeface="Arial" pitchFamily="34" charset="0"/>
            </a:endParaRPr>
          </a:p>
          <a:p>
            <a:pPr marL="800100" lvl="1" indent="-342900" algn="just" fontAlgn="base">
              <a:spcBef>
                <a:spcPct val="0"/>
              </a:spcBef>
              <a:spcAft>
                <a:spcPct val="0"/>
              </a:spcAft>
              <a:buFont typeface="Wingdings" panose="05000000000000000000" pitchFamily="2" charset="2"/>
              <a:buChar char="ü"/>
            </a:pPr>
            <a:r>
              <a:rPr lang="en-US" sz="2400" dirty="0">
                <a:latin typeface="Arial" pitchFamily="34" charset="0"/>
                <a:ea typeface="Times New Roman" pitchFamily="18" charset="0"/>
                <a:cs typeface="Arial" pitchFamily="34" charset="0"/>
              </a:rPr>
              <a:t>Data Analysis</a:t>
            </a:r>
            <a:endParaRPr lang="en-US" sz="2400" dirty="0" smtClean="0">
              <a:latin typeface="Arial" pitchFamily="34" charset="0"/>
              <a:ea typeface="Times New Roman" pitchFamily="18" charset="0"/>
              <a:cs typeface="Arial" pitchFamily="34" charset="0"/>
            </a:endParaRPr>
          </a:p>
          <a:p>
            <a:pPr marL="342900" lvl="0" indent="-342900" algn="just" fontAlgn="base">
              <a:spcBef>
                <a:spcPct val="0"/>
              </a:spcBef>
              <a:spcAft>
                <a:spcPct val="0"/>
              </a:spcAft>
              <a:buFont typeface="Arial" pitchFamily="34" charset="0"/>
              <a:buChar char="•"/>
            </a:pPr>
            <a:r>
              <a:rPr lang="en-US" sz="2400" dirty="0">
                <a:latin typeface="Arial" pitchFamily="34" charset="0"/>
                <a:ea typeface="Times New Roman" pitchFamily="18" charset="0"/>
                <a:cs typeface="Arial" pitchFamily="34" charset="0"/>
              </a:rPr>
              <a:t>Constructing Social Systems Model or Social </a:t>
            </a:r>
            <a:r>
              <a:rPr lang="en-US" sz="2400" dirty="0" smtClean="0">
                <a:latin typeface="Arial" pitchFamily="34" charset="0"/>
                <a:ea typeface="Times New Roman" pitchFamily="18" charset="0"/>
                <a:cs typeface="Arial" pitchFamily="34" charset="0"/>
              </a:rPr>
              <a:t>Explanations</a:t>
            </a:r>
          </a:p>
          <a:p>
            <a:pPr marL="342900" lvl="0" indent="-342900" algn="just" fontAlgn="base">
              <a:spcBef>
                <a:spcPct val="0"/>
              </a:spcBef>
              <a:spcAft>
                <a:spcPct val="0"/>
              </a:spcAft>
              <a:buFont typeface="Arial" pitchFamily="34" charset="0"/>
              <a:buChar char="•"/>
            </a:pPr>
            <a:r>
              <a:rPr lang="en-US" sz="2400" dirty="0">
                <a:latin typeface="Arial" pitchFamily="34" charset="0"/>
                <a:ea typeface="Times New Roman" pitchFamily="18" charset="0"/>
                <a:cs typeface="Arial" pitchFamily="34" charset="0"/>
              </a:rPr>
              <a:t>Soft wares for Data </a:t>
            </a:r>
            <a:r>
              <a:rPr lang="en-US" sz="2400" dirty="0" smtClean="0">
                <a:latin typeface="Arial" pitchFamily="34" charset="0"/>
                <a:ea typeface="Times New Roman" pitchFamily="18" charset="0"/>
                <a:cs typeface="Arial" pitchFamily="34" charset="0"/>
              </a:rPr>
              <a:t>Analysis</a:t>
            </a:r>
          </a:p>
          <a:p>
            <a:pPr marL="342900" lvl="0" indent="-342900" algn="just" fontAlgn="base">
              <a:spcBef>
                <a:spcPct val="0"/>
              </a:spcBef>
              <a:spcAft>
                <a:spcPct val="0"/>
              </a:spcAft>
              <a:buFont typeface="Arial" pitchFamily="34" charset="0"/>
              <a:buChar char="•"/>
            </a:pPr>
            <a:r>
              <a:rPr lang="en-US" sz="2400" dirty="0" smtClean="0">
                <a:latin typeface="Arial" pitchFamily="34" charset="0"/>
                <a:ea typeface="Times New Roman" pitchFamily="18" charset="0"/>
                <a:cs typeface="Arial" pitchFamily="34" charset="0"/>
              </a:rPr>
              <a:t>… </a:t>
            </a:r>
            <a:r>
              <a:rPr lang="en-US" sz="2400" dirty="0">
                <a:latin typeface="Arial" pitchFamily="34" charset="0"/>
                <a:ea typeface="Times New Roman" pitchFamily="18" charset="0"/>
                <a:cs typeface="Arial" pitchFamily="34" charset="0"/>
              </a:rPr>
              <a:t>Understanding the </a:t>
            </a:r>
            <a:r>
              <a:rPr lang="en-US" sz="2400" dirty="0" smtClean="0">
                <a:latin typeface="Arial" pitchFamily="34" charset="0"/>
                <a:ea typeface="Times New Roman" pitchFamily="18" charset="0"/>
                <a:cs typeface="Arial" pitchFamily="34" charset="0"/>
              </a:rPr>
              <a:t>Trajectory</a:t>
            </a:r>
          </a:p>
          <a:p>
            <a:pPr marL="342900" lvl="0" indent="-342900" algn="just" fontAlgn="base">
              <a:spcBef>
                <a:spcPct val="0"/>
              </a:spcBef>
              <a:spcAft>
                <a:spcPct val="0"/>
              </a:spcAft>
              <a:buFont typeface="Arial" pitchFamily="34" charset="0"/>
              <a:buChar char="•"/>
            </a:pPr>
            <a:r>
              <a:rPr lang="en-US" sz="2400" dirty="0">
                <a:latin typeface="Arial" pitchFamily="34" charset="0"/>
                <a:ea typeface="Times New Roman" pitchFamily="18" charset="0"/>
                <a:cs typeface="Arial" pitchFamily="34" charset="0"/>
              </a:rPr>
              <a:t>Publishing in Quality </a:t>
            </a:r>
            <a:r>
              <a:rPr lang="en-US" sz="2400" dirty="0" smtClean="0">
                <a:latin typeface="Arial" pitchFamily="34" charset="0"/>
                <a:ea typeface="Times New Roman" pitchFamily="18" charset="0"/>
                <a:cs typeface="Arial" pitchFamily="34" charset="0"/>
              </a:rPr>
              <a:t>Journals</a:t>
            </a:r>
          </a:p>
          <a:p>
            <a:pPr marL="342900" lvl="0" indent="-342900" algn="just" fontAlgn="base">
              <a:spcBef>
                <a:spcPct val="0"/>
              </a:spcBef>
              <a:spcAft>
                <a:spcPct val="0"/>
              </a:spcAft>
              <a:buFont typeface="Arial" pitchFamily="34" charset="0"/>
              <a:buChar char="•"/>
            </a:pPr>
            <a:r>
              <a:rPr lang="en-US" sz="2400" dirty="0" smtClean="0">
                <a:latin typeface="Arial" pitchFamily="34" charset="0"/>
                <a:ea typeface="Times New Roman" pitchFamily="18" charset="0"/>
                <a:cs typeface="Arial" pitchFamily="34" charset="0"/>
              </a:rPr>
              <a:t>Conclusion </a:t>
            </a:r>
            <a:r>
              <a:rPr lang="en-US" sz="2400" dirty="0">
                <a:latin typeface="Arial" pitchFamily="34" charset="0"/>
                <a:ea typeface="Times New Roman" pitchFamily="18" charset="0"/>
                <a:cs typeface="Arial" pitchFamily="34" charset="0"/>
              </a:rPr>
              <a:t>and Recommendations </a:t>
            </a:r>
            <a:endParaRPr lang="en-US" sz="2400" dirty="0" smtClean="0">
              <a:latin typeface="Arial" pitchFamily="34" charset="0"/>
              <a:ea typeface="Times New Roman" pitchFamily="18" charset="0"/>
              <a:cs typeface="Arial" pitchFamily="34" charset="0"/>
            </a:endParaRPr>
          </a:p>
          <a:p>
            <a:pPr lvl="0" indent="457200" algn="just" fontAlgn="base">
              <a:spcBef>
                <a:spcPct val="0"/>
              </a:spcBef>
              <a:spcAft>
                <a:spcPct val="0"/>
              </a:spcAft>
            </a:pPr>
            <a:r>
              <a:rPr lang="en-US" sz="2000" dirty="0" smtClean="0">
                <a:latin typeface="Arial" pitchFamily="34" charset="0"/>
                <a:ea typeface="Times New Roman" pitchFamily="18" charset="0"/>
                <a:cs typeface="Arial" pitchFamily="34" charset="0"/>
              </a:rPr>
              <a:t>. </a:t>
            </a:r>
          </a:p>
          <a:p>
            <a:pPr lvl="0" indent="457200" algn="just" fontAlgn="base">
              <a:spcBef>
                <a:spcPct val="0"/>
              </a:spcBef>
              <a:spcAft>
                <a:spcPct val="0"/>
              </a:spcAft>
            </a:pPr>
            <a:r>
              <a:rPr lang="en-US" sz="2000" dirty="0" smtClean="0">
                <a:latin typeface="Arial" pitchFamily="34" charset="0"/>
                <a:ea typeface="Times New Roman" pitchFamily="18" charset="0"/>
                <a:cs typeface="Arial" pitchFamily="34" charset="0"/>
              </a:rPr>
              <a:t> </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33650"/>
            <a:ext cx="9144000" cy="6432530"/>
          </a:xfrm>
          <a:prstGeom prst="rect">
            <a:avLst/>
          </a:prstGeom>
        </p:spPr>
        <p:txBody>
          <a:bodyPr wrap="square">
            <a:spAutoFit/>
          </a:bodyPr>
          <a:lstStyle/>
          <a:p>
            <a:pPr algn="just"/>
            <a:endParaRPr lang="en-US" sz="2400" dirty="0" smtClean="0"/>
          </a:p>
          <a:p>
            <a:pPr algn="just"/>
            <a:endParaRPr lang="en-US" sz="2400" dirty="0"/>
          </a:p>
          <a:p>
            <a:pPr marL="342900" indent="-342900" algn="just">
              <a:buFont typeface="Wingdings" panose="05000000000000000000" pitchFamily="2" charset="2"/>
              <a:buChar char="q"/>
            </a:pPr>
            <a:r>
              <a:rPr lang="en-US" sz="2800" b="1" dirty="0" smtClean="0"/>
              <a:t>Plagiarism </a:t>
            </a:r>
            <a:r>
              <a:rPr lang="en-US" sz="2800" b="1" dirty="0"/>
              <a:t>Trackers</a:t>
            </a:r>
          </a:p>
          <a:p>
            <a:pPr algn="just"/>
            <a:r>
              <a:rPr lang="en-US" sz="2400" dirty="0"/>
              <a:t>There are also soft wares to check plagiarism so as to protect the copyrights of scholars and creative artists</a:t>
            </a:r>
            <a:r>
              <a:rPr lang="en-US" sz="2400" dirty="0" smtClean="0"/>
              <a:t>.</a:t>
            </a:r>
          </a:p>
          <a:p>
            <a:pPr marL="342900" indent="-342900" algn="just">
              <a:buFont typeface="Wingdings" panose="05000000000000000000" pitchFamily="2" charset="2"/>
              <a:buChar char="ü"/>
            </a:pPr>
            <a:r>
              <a:rPr lang="en-US" sz="2400" dirty="0" smtClean="0"/>
              <a:t>some </a:t>
            </a:r>
            <a:r>
              <a:rPr lang="en-US" sz="2400" dirty="0"/>
              <a:t>error margins </a:t>
            </a:r>
            <a:r>
              <a:rPr lang="en-US" sz="2400" dirty="0" smtClean="0"/>
              <a:t>of 15 </a:t>
            </a:r>
            <a:r>
              <a:rPr lang="en-US" sz="2400" dirty="0"/>
              <a:t>to 20% </a:t>
            </a:r>
            <a:r>
              <a:rPr lang="en-US" sz="2400" dirty="0" smtClean="0"/>
              <a:t>are acceptable. </a:t>
            </a:r>
          </a:p>
          <a:p>
            <a:pPr algn="just"/>
            <a:endParaRPr lang="en-US" sz="2400" dirty="0" smtClean="0"/>
          </a:p>
          <a:p>
            <a:pPr marL="342900" indent="-342900" algn="just">
              <a:buFont typeface="Wingdings" panose="05000000000000000000" pitchFamily="2" charset="2"/>
              <a:buChar char="q"/>
            </a:pPr>
            <a:r>
              <a:rPr lang="en-US" sz="2400" b="1" dirty="0" err="1" smtClean="0"/>
              <a:t>Grammarly</a:t>
            </a:r>
            <a:r>
              <a:rPr lang="en-US" sz="2400" b="1" dirty="0" smtClean="0"/>
              <a:t> </a:t>
            </a:r>
            <a:r>
              <a:rPr lang="en-US" sz="2400" b="1" dirty="0"/>
              <a:t>Keyboard</a:t>
            </a:r>
          </a:p>
          <a:p>
            <a:pPr algn="just"/>
            <a:r>
              <a:rPr lang="en-US" sz="2400" dirty="0"/>
              <a:t>This is a computer application that uses online facilitation to check grammatical errors, contextual spellings, vocabulary use and punctuation marks so as to ensure an error-free and seamless writing. </a:t>
            </a:r>
            <a:endParaRPr lang="en-US" sz="2400" dirty="0" smtClean="0"/>
          </a:p>
          <a:p>
            <a:pPr marL="342900" indent="-342900" algn="just">
              <a:buFont typeface="Wingdings" panose="05000000000000000000" pitchFamily="2" charset="2"/>
              <a:buChar char="ü"/>
            </a:pPr>
            <a:r>
              <a:rPr lang="en-US" sz="2400" dirty="0" smtClean="0"/>
              <a:t>The </a:t>
            </a:r>
            <a:r>
              <a:rPr lang="en-US" sz="2400" dirty="0"/>
              <a:t>app </a:t>
            </a:r>
            <a:r>
              <a:rPr lang="en-US" sz="2400" dirty="0" smtClean="0"/>
              <a:t>enhances </a:t>
            </a:r>
            <a:r>
              <a:rPr lang="en-US" sz="2400" dirty="0"/>
              <a:t>the quality of our works, </a:t>
            </a:r>
            <a:endParaRPr lang="en-US" sz="2400" dirty="0" smtClean="0"/>
          </a:p>
          <a:p>
            <a:pPr marL="342900" indent="-342900" algn="just">
              <a:buFont typeface="Wingdings" panose="05000000000000000000" pitchFamily="2" charset="2"/>
              <a:buChar char="ü"/>
            </a:pPr>
            <a:r>
              <a:rPr lang="en-US" sz="2400" dirty="0" smtClean="0"/>
              <a:t>improves </a:t>
            </a:r>
            <a:r>
              <a:rPr lang="en-US" sz="2400" dirty="0"/>
              <a:t>our skills and </a:t>
            </a:r>
            <a:endParaRPr lang="en-US" sz="2400" dirty="0" smtClean="0"/>
          </a:p>
          <a:p>
            <a:pPr marL="342900" indent="-342900" algn="just">
              <a:buFont typeface="Wingdings" panose="05000000000000000000" pitchFamily="2" charset="2"/>
              <a:buChar char="ü"/>
            </a:pPr>
            <a:r>
              <a:rPr lang="en-US" sz="2400" dirty="0" smtClean="0"/>
              <a:t>helps </a:t>
            </a:r>
            <a:r>
              <a:rPr lang="en-US" sz="2400" dirty="0"/>
              <a:t>understand avoidable mistakes in subsequent </a:t>
            </a:r>
            <a:r>
              <a:rPr lang="en-US" sz="2400" dirty="0" smtClean="0"/>
              <a:t>works.</a:t>
            </a:r>
          </a:p>
          <a:p>
            <a:pPr marL="342900" indent="-342900" algn="just">
              <a:buFont typeface="Wingdings" panose="05000000000000000000" pitchFamily="2" charset="2"/>
              <a:buChar char="ü"/>
            </a:pPr>
            <a:r>
              <a:rPr lang="en-US" sz="2400" dirty="0" smtClean="0"/>
              <a:t>However</a:t>
            </a:r>
            <a:r>
              <a:rPr lang="en-US" sz="2400" dirty="0"/>
              <a:t>, since this app works effortlessly with other apps, its critics wonder if it will not compromise sensitive </a:t>
            </a:r>
            <a:r>
              <a:rPr lang="en-US" sz="2400" dirty="0" smtClean="0"/>
              <a:t>passwords.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89844"/>
            <a:ext cx="8915400" cy="6124754"/>
          </a:xfrm>
          <a:prstGeom prst="rect">
            <a:avLst/>
          </a:prstGeom>
        </p:spPr>
        <p:txBody>
          <a:bodyPr wrap="square">
            <a:spAutoFit/>
          </a:bodyPr>
          <a:lstStyle/>
          <a:p>
            <a:r>
              <a:rPr lang="en-US" sz="2800" b="1" dirty="0" smtClean="0"/>
              <a:t>Understanding the Trajectory</a:t>
            </a:r>
          </a:p>
          <a:p>
            <a:r>
              <a:rPr lang="en-US" sz="2800" dirty="0" smtClean="0"/>
              <a:t>We </a:t>
            </a:r>
            <a:r>
              <a:rPr lang="en-US" sz="2800" dirty="0"/>
              <a:t>need to engage ourselves in three kinds of </a:t>
            </a:r>
            <a:r>
              <a:rPr lang="en-US" sz="2800" dirty="0" smtClean="0"/>
              <a:t>dialogue to understand the trajectory: </a:t>
            </a:r>
            <a:endParaRPr lang="en-US" sz="2800" dirty="0"/>
          </a:p>
          <a:p>
            <a:pPr marL="457200" indent="-457200">
              <a:buFont typeface="Wingdings" panose="05000000000000000000" pitchFamily="2" charset="2"/>
              <a:buChar char="Ø"/>
            </a:pPr>
            <a:r>
              <a:rPr lang="en-US" sz="2800" dirty="0" smtClean="0"/>
              <a:t>the </a:t>
            </a:r>
            <a:r>
              <a:rPr lang="en-US" sz="2800" dirty="0"/>
              <a:t>complementarity of teaching and research, </a:t>
            </a:r>
          </a:p>
          <a:p>
            <a:pPr marL="457200" indent="-457200">
              <a:buFont typeface="Wingdings" panose="05000000000000000000" pitchFamily="2" charset="2"/>
              <a:buChar char="Ø"/>
            </a:pPr>
            <a:r>
              <a:rPr lang="en-US" sz="2800" dirty="0" smtClean="0"/>
              <a:t>the </a:t>
            </a:r>
            <a:r>
              <a:rPr lang="en-US" sz="2800" dirty="0"/>
              <a:t>intrinsic linkage of the duo to publication </a:t>
            </a:r>
            <a:r>
              <a:rPr lang="en-US" sz="2800" dirty="0" smtClean="0"/>
              <a:t>and</a:t>
            </a:r>
          </a:p>
          <a:p>
            <a:pPr marL="457200" indent="-457200">
              <a:buFont typeface="Wingdings" panose="05000000000000000000" pitchFamily="2" charset="2"/>
              <a:buChar char="Ø"/>
            </a:pPr>
            <a:r>
              <a:rPr lang="en-US" sz="2800" dirty="0" smtClean="0"/>
              <a:t>the </a:t>
            </a:r>
            <a:r>
              <a:rPr lang="en-US" sz="2800" dirty="0"/>
              <a:t>convergence of the trio. </a:t>
            </a:r>
            <a:endParaRPr lang="en-US" sz="2800" dirty="0" smtClean="0"/>
          </a:p>
          <a:p>
            <a:endParaRPr lang="en-US" sz="2800" dirty="0" smtClean="0"/>
          </a:p>
          <a:p>
            <a:r>
              <a:rPr lang="en-US" sz="2800" dirty="0" smtClean="0"/>
              <a:t>There </a:t>
            </a:r>
            <a:r>
              <a:rPr lang="en-US" sz="2800" dirty="0"/>
              <a:t>is need to understand </a:t>
            </a:r>
            <a:r>
              <a:rPr lang="en-US" sz="2800" dirty="0" smtClean="0"/>
              <a:t>the </a:t>
            </a:r>
            <a:r>
              <a:rPr lang="en-US" sz="2800" dirty="0"/>
              <a:t>interaction amongst the three variables and how they </a:t>
            </a:r>
            <a:r>
              <a:rPr lang="en-US" sz="2800" dirty="0" smtClean="0"/>
              <a:t>connect </a:t>
            </a:r>
            <a:r>
              <a:rPr lang="en-US" sz="2800" dirty="0"/>
              <a:t>and translate to promotion. </a:t>
            </a:r>
            <a:endParaRPr lang="en-US" sz="2800" dirty="0" smtClean="0"/>
          </a:p>
          <a:p>
            <a:endParaRPr lang="en-US" sz="2800" dirty="0" smtClean="0"/>
          </a:p>
          <a:p>
            <a:r>
              <a:rPr lang="en-US" sz="2800" dirty="0" smtClean="0"/>
              <a:t>The </a:t>
            </a:r>
            <a:r>
              <a:rPr lang="en-US" sz="2800" dirty="0"/>
              <a:t>trio can be said to be </a:t>
            </a:r>
            <a:r>
              <a:rPr lang="en-US" sz="2800" dirty="0" smtClean="0"/>
              <a:t>interdependent </a:t>
            </a:r>
            <a:r>
              <a:rPr lang="en-US" sz="2800" dirty="0"/>
              <a:t>and contingent on the action of each other. This interconnectedness is expressed in the model below.</a:t>
            </a:r>
          </a:p>
        </p:txBody>
      </p:sp>
    </p:spTree>
    <p:extLst>
      <p:ext uri="{BB962C8B-B14F-4D97-AF65-F5344CB8AC3E}">
        <p14:creationId xmlns:p14="http://schemas.microsoft.com/office/powerpoint/2010/main" val="23378448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52400" y="-741218"/>
            <a:ext cx="8763000" cy="7620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017306"/>
          </a:xfrm>
          <a:prstGeom prst="rect">
            <a:avLst/>
          </a:prstGeom>
        </p:spPr>
        <p:txBody>
          <a:bodyPr wrap="square">
            <a:spAutoFit/>
          </a:bodyPr>
          <a:lstStyle/>
          <a:p>
            <a:endParaRPr lang="en-US" dirty="0" smtClean="0"/>
          </a:p>
          <a:p>
            <a:r>
              <a:rPr lang="en-US" sz="2400" dirty="0" smtClean="0"/>
              <a:t>Teaching </a:t>
            </a:r>
            <a:r>
              <a:rPr lang="en-US" sz="2400" dirty="0"/>
              <a:t>and </a:t>
            </a:r>
            <a:r>
              <a:rPr lang="en-US" sz="2400" dirty="0" smtClean="0"/>
              <a:t>publication </a:t>
            </a:r>
            <a:r>
              <a:rPr lang="en-US" sz="2400" dirty="0"/>
              <a:t>have their </a:t>
            </a:r>
            <a:r>
              <a:rPr lang="en-US" sz="2400" dirty="0" smtClean="0"/>
              <a:t>weightings </a:t>
            </a:r>
            <a:r>
              <a:rPr lang="en-US" sz="2400" dirty="0"/>
              <a:t>in the Yellow </a:t>
            </a:r>
            <a:r>
              <a:rPr lang="en-US" sz="2400" dirty="0" smtClean="0"/>
              <a:t>Book, but research </a:t>
            </a:r>
            <a:r>
              <a:rPr lang="en-US" sz="2400" dirty="0"/>
              <a:t>is the hub around which they revolve. </a:t>
            </a:r>
            <a:endParaRPr lang="en-US" sz="2400" dirty="0" smtClean="0"/>
          </a:p>
          <a:p>
            <a:endParaRPr lang="en-US" sz="2400" dirty="0"/>
          </a:p>
          <a:p>
            <a:r>
              <a:rPr lang="en-US" sz="2400" dirty="0" smtClean="0"/>
              <a:t>Research </a:t>
            </a:r>
            <a:r>
              <a:rPr lang="en-US" sz="2400" dirty="0"/>
              <a:t>is therefore fundamental to our success in this </a:t>
            </a:r>
            <a:r>
              <a:rPr lang="en-US" sz="2400" dirty="0" err="1"/>
              <a:t>endeavour</a:t>
            </a:r>
            <a:r>
              <a:rPr lang="en-US" sz="2400" dirty="0"/>
              <a:t> as no meaningful teaching takes place without research, neither can any article be meaningful for publication without research. </a:t>
            </a:r>
            <a:endParaRPr lang="en-US" sz="2400" dirty="0" smtClean="0"/>
          </a:p>
          <a:p>
            <a:endParaRPr lang="en-US" sz="2400" dirty="0"/>
          </a:p>
          <a:p>
            <a:r>
              <a:rPr lang="en-US" sz="2400" dirty="0" smtClean="0"/>
              <a:t>Publication </a:t>
            </a:r>
            <a:r>
              <a:rPr lang="en-US" sz="2400" dirty="0"/>
              <a:t>in itself can also enhance our skills in research since the review processes and continued efforts back and forth by authors help to shape and sharpen them as they proceed. </a:t>
            </a:r>
          </a:p>
          <a:p>
            <a:endParaRPr lang="en-US" sz="2400" dirty="0" smtClean="0"/>
          </a:p>
          <a:p>
            <a:r>
              <a:rPr lang="en-US" sz="2400" b="1" dirty="0" smtClean="0"/>
              <a:t>Criteria </a:t>
            </a:r>
            <a:r>
              <a:rPr lang="en-US" sz="2400" b="1" dirty="0"/>
              <a:t>for promotion of academic </a:t>
            </a:r>
            <a:r>
              <a:rPr lang="en-US" sz="2400" b="1" dirty="0" smtClean="0"/>
              <a:t>staff</a:t>
            </a:r>
            <a:endParaRPr lang="en-US" sz="2400" b="1" dirty="0"/>
          </a:p>
          <a:p>
            <a:r>
              <a:rPr lang="en-US" sz="2400" dirty="0"/>
              <a:t>(1)	Academic Qualifications</a:t>
            </a:r>
          </a:p>
          <a:p>
            <a:r>
              <a:rPr lang="en-US" sz="2400" dirty="0"/>
              <a:t>(2)	Publications and creative works</a:t>
            </a:r>
          </a:p>
          <a:p>
            <a:r>
              <a:rPr lang="en-US" sz="2400" dirty="0"/>
              <a:t>(3)	Teaching and professional experience</a:t>
            </a:r>
          </a:p>
          <a:p>
            <a:r>
              <a:rPr lang="en-US" sz="2400" dirty="0"/>
              <a:t>(4)	Conferences</a:t>
            </a:r>
          </a:p>
          <a:p>
            <a:r>
              <a:rPr lang="en-US" sz="2400" dirty="0"/>
              <a:t>(5)	Administrative experience and other contribution</a:t>
            </a: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458200" cy="4708981"/>
          </a:xfrm>
          <a:prstGeom prst="rect">
            <a:avLst/>
          </a:prstGeom>
        </p:spPr>
        <p:txBody>
          <a:bodyPr wrap="square">
            <a:spAutoFit/>
          </a:bodyPr>
          <a:lstStyle/>
          <a:p>
            <a:pPr algn="just"/>
            <a:endParaRPr lang="en-US" sz="2000" dirty="0" smtClean="0">
              <a:latin typeface="Arial" pitchFamily="34" charset="0"/>
              <a:cs typeface="Arial" pitchFamily="34" charset="0"/>
            </a:endParaRPr>
          </a:p>
          <a:p>
            <a:pPr algn="just"/>
            <a:endParaRPr lang="en-US" sz="2000" dirty="0" smtClean="0">
              <a:latin typeface="Arial" pitchFamily="34" charset="0"/>
              <a:cs typeface="Arial" pitchFamily="34" charset="0"/>
            </a:endParaRPr>
          </a:p>
          <a:p>
            <a:pPr algn="just"/>
            <a:endParaRPr lang="en-US" sz="2000" dirty="0" smtClean="0">
              <a:latin typeface="Arial" pitchFamily="34" charset="0"/>
              <a:cs typeface="Arial" pitchFamily="34" charset="0"/>
            </a:endParaRPr>
          </a:p>
          <a:p>
            <a:pPr algn="just"/>
            <a:endParaRPr lang="en-US" sz="2000" dirty="0" smtClean="0">
              <a:latin typeface="Arial" pitchFamily="34" charset="0"/>
              <a:cs typeface="Arial" pitchFamily="34" charset="0"/>
            </a:endParaRPr>
          </a:p>
          <a:p>
            <a:pPr algn="just"/>
            <a:endParaRPr lang="en-US" sz="2000" dirty="0" smtClean="0">
              <a:latin typeface="Arial" pitchFamily="34" charset="0"/>
              <a:cs typeface="Arial" pitchFamily="34" charset="0"/>
            </a:endParaRPr>
          </a:p>
          <a:p>
            <a:pPr algn="just"/>
            <a:endParaRPr lang="en-US" sz="2000" dirty="0" smtClean="0">
              <a:latin typeface="Arial" pitchFamily="34" charset="0"/>
              <a:cs typeface="Arial" pitchFamily="34" charset="0"/>
            </a:endParaRPr>
          </a:p>
          <a:p>
            <a:pPr algn="just"/>
            <a:endParaRPr lang="en-US" sz="2000" dirty="0" smtClean="0">
              <a:latin typeface="Arial" pitchFamily="34" charset="0"/>
              <a:cs typeface="Arial" pitchFamily="34" charset="0"/>
            </a:endParaRPr>
          </a:p>
          <a:p>
            <a:pPr algn="just"/>
            <a:endParaRPr lang="en-US" sz="2000" dirty="0" smtClean="0">
              <a:latin typeface="Arial" pitchFamily="34" charset="0"/>
              <a:cs typeface="Arial" pitchFamily="34" charset="0"/>
            </a:endParaRPr>
          </a:p>
          <a:p>
            <a:pPr algn="just"/>
            <a:endParaRPr lang="en-US" sz="2000" dirty="0" smtClean="0">
              <a:latin typeface="Arial" pitchFamily="34" charset="0"/>
              <a:cs typeface="Arial" pitchFamily="34" charset="0"/>
            </a:endParaRPr>
          </a:p>
          <a:p>
            <a:pPr algn="just"/>
            <a:endParaRPr lang="en-US" sz="2000" dirty="0" smtClean="0">
              <a:latin typeface="Arial" pitchFamily="34" charset="0"/>
              <a:cs typeface="Arial" pitchFamily="34" charset="0"/>
            </a:endParaRPr>
          </a:p>
          <a:p>
            <a:pPr algn="just"/>
            <a:endParaRPr lang="en-US" sz="2000" dirty="0" smtClean="0">
              <a:latin typeface="Arial" pitchFamily="34" charset="0"/>
              <a:cs typeface="Arial" pitchFamily="34" charset="0"/>
            </a:endParaRPr>
          </a:p>
          <a:p>
            <a:pPr algn="just"/>
            <a:endParaRPr lang="en-US" sz="2000" dirty="0" smtClean="0">
              <a:latin typeface="Arial" pitchFamily="34" charset="0"/>
              <a:cs typeface="Arial" pitchFamily="34" charset="0"/>
            </a:endParaRPr>
          </a:p>
          <a:p>
            <a:pPr algn="just"/>
            <a:endParaRPr lang="en-US" sz="2000" dirty="0" smtClean="0">
              <a:latin typeface="Arial" pitchFamily="34" charset="0"/>
              <a:cs typeface="Arial" pitchFamily="34" charset="0"/>
            </a:endParaRPr>
          </a:p>
          <a:p>
            <a:pPr algn="just"/>
            <a:endParaRPr lang="en-US" sz="2000" dirty="0" smtClean="0">
              <a:latin typeface="Arial" pitchFamily="34" charset="0"/>
              <a:cs typeface="Arial" pitchFamily="34" charset="0"/>
            </a:endParaRPr>
          </a:p>
          <a:p>
            <a:pPr algn="just"/>
            <a:endParaRPr lang="en-US" sz="2000" dirty="0" smtClean="0">
              <a:latin typeface="Arial" pitchFamily="34" charset="0"/>
              <a:cs typeface="Arial" pitchFamily="34" charset="0"/>
            </a:endParaRPr>
          </a:p>
        </p:txBody>
      </p:sp>
      <p:sp>
        <p:nvSpPr>
          <p:cNvPr id="3" name="Rectangle 2"/>
          <p:cNvSpPr/>
          <p:nvPr/>
        </p:nvSpPr>
        <p:spPr>
          <a:xfrm>
            <a:off x="228600" y="-356651"/>
            <a:ext cx="8382000" cy="646331"/>
          </a:xfrm>
          <a:prstGeom prst="rect">
            <a:avLst/>
          </a:prstGeom>
        </p:spPr>
        <p:txBody>
          <a:bodyPr wrap="square">
            <a:spAutoFit/>
          </a:bodyPr>
          <a:lstStyle/>
          <a:p>
            <a:pPr lvl="0" algn="just" fontAlgn="base">
              <a:spcBef>
                <a:spcPct val="0"/>
              </a:spcBef>
              <a:spcAft>
                <a:spcPct val="0"/>
              </a:spcAft>
            </a:pPr>
            <a:endParaRPr lang="en-US" dirty="0" smtClean="0">
              <a:latin typeface="Arial" pitchFamily="34" charset="0"/>
              <a:ea typeface="Times New Roman" pitchFamily="18" charset="0"/>
              <a:cs typeface="Arial" pitchFamily="34" charset="0"/>
            </a:endParaRPr>
          </a:p>
          <a:p>
            <a:pPr lvl="0" algn="just" fontAlgn="base">
              <a:spcBef>
                <a:spcPct val="0"/>
              </a:spcBef>
              <a:spcAft>
                <a:spcPct val="0"/>
              </a:spcAft>
            </a:pPr>
            <a:endParaRPr lang="en-US" dirty="0" smtClean="0">
              <a:latin typeface="Arial" pitchFamily="34" charset="0"/>
              <a:ea typeface="Times New Roman" pitchFamily="18" charset="0"/>
              <a:cs typeface="Arial" pitchFamily="34" charset="0"/>
            </a:endParaRPr>
          </a:p>
        </p:txBody>
      </p:sp>
      <p:sp>
        <p:nvSpPr>
          <p:cNvPr id="4" name="Rectangle 3"/>
          <p:cNvSpPr/>
          <p:nvPr/>
        </p:nvSpPr>
        <p:spPr>
          <a:xfrm>
            <a:off x="0" y="-1448038"/>
            <a:ext cx="9144000" cy="8217634"/>
          </a:xfrm>
          <a:prstGeom prst="rect">
            <a:avLst/>
          </a:prstGeom>
        </p:spPr>
        <p:txBody>
          <a:bodyPr wrap="square">
            <a:spAutoFit/>
          </a:bodyPr>
          <a:lstStyle/>
          <a:p>
            <a:endParaRPr lang="en-US" dirty="0" smtClean="0"/>
          </a:p>
          <a:p>
            <a:endParaRPr lang="en-US" dirty="0"/>
          </a:p>
          <a:p>
            <a:endParaRPr lang="en-US" dirty="0" smtClean="0"/>
          </a:p>
          <a:p>
            <a:endParaRPr lang="en-US" dirty="0"/>
          </a:p>
          <a:p>
            <a:endParaRPr lang="en-US" dirty="0" smtClean="0"/>
          </a:p>
          <a:p>
            <a:endParaRPr lang="en-US" dirty="0"/>
          </a:p>
          <a:p>
            <a:r>
              <a:rPr lang="en-US" sz="2000" b="1" dirty="0" smtClean="0"/>
              <a:t>Publishing in Quality Journals</a:t>
            </a:r>
          </a:p>
          <a:p>
            <a:pPr marL="342900" indent="-342900">
              <a:buFont typeface="Wingdings" panose="05000000000000000000" pitchFamily="2" charset="2"/>
              <a:buChar char="ü"/>
            </a:pPr>
            <a:r>
              <a:rPr lang="en-US" sz="2000" dirty="0" smtClean="0"/>
              <a:t>grammatical considerations</a:t>
            </a:r>
          </a:p>
          <a:p>
            <a:pPr marL="342900" indent="-342900">
              <a:buFont typeface="Wingdings" panose="05000000000000000000" pitchFamily="2" charset="2"/>
              <a:buChar char="ü"/>
            </a:pPr>
            <a:r>
              <a:rPr lang="en-US" sz="2000" dirty="0" smtClean="0"/>
              <a:t>conceptualization </a:t>
            </a:r>
            <a:r>
              <a:rPr lang="en-US" sz="2000" dirty="0"/>
              <a:t>of the </a:t>
            </a:r>
            <a:r>
              <a:rPr lang="en-US" sz="2000" dirty="0" smtClean="0"/>
              <a:t>research,</a:t>
            </a:r>
          </a:p>
          <a:p>
            <a:pPr marL="342900" indent="-342900">
              <a:buFont typeface="Wingdings" panose="05000000000000000000" pitchFamily="2" charset="2"/>
              <a:buChar char="ü"/>
            </a:pPr>
            <a:r>
              <a:rPr lang="en-US" sz="2000" dirty="0" smtClean="0"/>
              <a:t>the </a:t>
            </a:r>
            <a:r>
              <a:rPr lang="en-US" sz="2000" dirty="0"/>
              <a:t>audience to which an article or research appeals </a:t>
            </a:r>
            <a:r>
              <a:rPr lang="en-US" sz="2000" dirty="0" smtClean="0"/>
              <a:t>to,</a:t>
            </a:r>
          </a:p>
          <a:p>
            <a:pPr marL="342900" indent="-342900">
              <a:buFont typeface="Wingdings" panose="05000000000000000000" pitchFamily="2" charset="2"/>
              <a:buChar char="ü"/>
            </a:pPr>
            <a:r>
              <a:rPr lang="en-US" sz="2000" dirty="0" smtClean="0"/>
              <a:t>the </a:t>
            </a:r>
            <a:r>
              <a:rPr lang="en-US" sz="2000" dirty="0"/>
              <a:t>findings </a:t>
            </a:r>
            <a:r>
              <a:rPr lang="en-US" sz="2000" dirty="0" smtClean="0"/>
              <a:t>must have </a:t>
            </a:r>
            <a:r>
              <a:rPr lang="en-US" sz="2000" dirty="0"/>
              <a:t>policy or practical implications that are meaningful beyond the immediate context of the </a:t>
            </a:r>
            <a:r>
              <a:rPr lang="en-US" sz="2000" dirty="0" smtClean="0"/>
              <a:t>research,</a:t>
            </a:r>
          </a:p>
          <a:p>
            <a:pPr marL="342900" indent="-342900">
              <a:buFont typeface="Wingdings" panose="05000000000000000000" pitchFamily="2" charset="2"/>
              <a:buChar char="ü"/>
            </a:pPr>
            <a:r>
              <a:rPr lang="en-US" sz="2000" dirty="0" smtClean="0"/>
              <a:t>Can the </a:t>
            </a:r>
            <a:r>
              <a:rPr lang="en-US" sz="2000" dirty="0"/>
              <a:t>findings be generalized, replicated and used to address global or regional problems or both? </a:t>
            </a:r>
            <a:endParaRPr lang="en-US" sz="2000" dirty="0" smtClean="0"/>
          </a:p>
          <a:p>
            <a:pPr marL="342900" indent="-342900">
              <a:buFont typeface="Wingdings" panose="05000000000000000000" pitchFamily="2" charset="2"/>
              <a:buChar char="ü"/>
            </a:pPr>
            <a:r>
              <a:rPr lang="en-US" sz="2000" dirty="0" smtClean="0"/>
              <a:t>The </a:t>
            </a:r>
            <a:r>
              <a:rPr lang="en-US" sz="2000" dirty="0"/>
              <a:t>method employed to execute the research must also be well stated, and in clear and unambiguous terms. </a:t>
            </a:r>
          </a:p>
          <a:p>
            <a:r>
              <a:rPr lang="en-US" sz="2000" dirty="0"/>
              <a:t> </a:t>
            </a:r>
            <a:r>
              <a:rPr lang="en-US" sz="2000" dirty="0" smtClean="0"/>
              <a:t>P-J </a:t>
            </a:r>
            <a:r>
              <a:rPr lang="en-US" sz="2000" dirty="0" err="1"/>
              <a:t>Eze</a:t>
            </a:r>
            <a:r>
              <a:rPr lang="en-US" sz="2000" dirty="0"/>
              <a:t> (2014) outlined the reasons for rejection of articles by editors as follows: </a:t>
            </a:r>
            <a:endParaRPr lang="en-US" sz="2000" dirty="0" smtClean="0"/>
          </a:p>
          <a:p>
            <a:pPr marL="457200" indent="-457200">
              <a:buAutoNum type="arabicParenBoth"/>
            </a:pPr>
            <a:r>
              <a:rPr lang="en-US" sz="2000" dirty="0" smtClean="0"/>
              <a:t>poor </a:t>
            </a:r>
            <a:r>
              <a:rPr lang="en-US" sz="2000" dirty="0"/>
              <a:t>conceptualizations, in terms of the building blocks, assumptions or theories, </a:t>
            </a:r>
            <a:endParaRPr lang="en-US" sz="2000" dirty="0" smtClean="0"/>
          </a:p>
          <a:p>
            <a:r>
              <a:rPr lang="en-US" sz="2000" dirty="0" smtClean="0"/>
              <a:t>(</a:t>
            </a:r>
            <a:r>
              <a:rPr lang="en-US" sz="2000" dirty="0"/>
              <a:t>2) methodological weakness, which has to do with the </a:t>
            </a:r>
            <a:r>
              <a:rPr lang="en-US" sz="2000" dirty="0" err="1"/>
              <a:t>rigour</a:t>
            </a:r>
            <a:r>
              <a:rPr lang="en-US" sz="2000" dirty="0"/>
              <a:t>, clarity </a:t>
            </a:r>
            <a:r>
              <a:rPr lang="en-US" sz="2000" dirty="0" smtClean="0"/>
              <a:t>and appropriateness </a:t>
            </a:r>
            <a:r>
              <a:rPr lang="en-US" sz="2000" dirty="0"/>
              <a:t>of the methods employed to achieve stated objectives, </a:t>
            </a:r>
            <a:endParaRPr lang="en-US" sz="2000" dirty="0" smtClean="0"/>
          </a:p>
          <a:p>
            <a:r>
              <a:rPr lang="en-US" sz="2000" dirty="0" smtClean="0"/>
              <a:t>(</a:t>
            </a:r>
            <a:r>
              <a:rPr lang="en-US" sz="2000" dirty="0"/>
              <a:t>3) inappropriate bibliographical protocol, in terms of the journals referencing styles and preferences, and </a:t>
            </a:r>
            <a:endParaRPr lang="en-US" sz="2000" dirty="0" smtClean="0"/>
          </a:p>
          <a:p>
            <a:r>
              <a:rPr lang="en-US" sz="2000" dirty="0" smtClean="0"/>
              <a:t>(</a:t>
            </a:r>
            <a:r>
              <a:rPr lang="en-US" sz="2000" dirty="0"/>
              <a:t>4) poor use of language, which considers whether the message has effectively been communicated in grammatical terms and the packaging of the write up.   </a:t>
            </a: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434143"/>
            <a:ext cx="9144000" cy="9664184"/>
          </a:xfrm>
          <a:prstGeom prst="rect">
            <a:avLst/>
          </a:prstGeom>
        </p:spPr>
        <p:txBody>
          <a:bodyPr wrap="square">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sz="2000" dirty="0" smtClean="0"/>
              <a:t>Proposed </a:t>
            </a:r>
            <a:r>
              <a:rPr lang="en-US" sz="2000" dirty="0"/>
              <a:t>structure or </a:t>
            </a:r>
            <a:r>
              <a:rPr lang="en-US" sz="2000" dirty="0" smtClean="0"/>
              <a:t>guide </a:t>
            </a:r>
          </a:p>
          <a:p>
            <a:pPr marL="285750" indent="-285750">
              <a:buFont typeface="Wingdings" panose="05000000000000000000" pitchFamily="2" charset="2"/>
              <a:buChar char="ü"/>
            </a:pPr>
            <a:r>
              <a:rPr lang="en-US" sz="2000" dirty="0" smtClean="0"/>
              <a:t>Abstract, </a:t>
            </a:r>
            <a:r>
              <a:rPr lang="en-US" sz="2000" dirty="0"/>
              <a:t>which must be shown to have a problem statement, research </a:t>
            </a:r>
            <a:r>
              <a:rPr lang="en-US" sz="2000" dirty="0" smtClean="0"/>
              <a:t>objective, </a:t>
            </a:r>
            <a:r>
              <a:rPr lang="en-US" sz="2000" dirty="0"/>
              <a:t>methods employed and findings. Some recommendations can also be </a:t>
            </a:r>
            <a:r>
              <a:rPr lang="en-US" sz="2000" dirty="0" smtClean="0"/>
              <a:t>presented </a:t>
            </a:r>
            <a:r>
              <a:rPr lang="en-US" sz="2000" dirty="0"/>
              <a:t>here</a:t>
            </a:r>
            <a:r>
              <a:rPr lang="en-US" sz="2000" dirty="0" smtClean="0"/>
              <a:t>.</a:t>
            </a:r>
          </a:p>
          <a:p>
            <a:pPr marL="285750" indent="-285750">
              <a:buFont typeface="Wingdings" panose="05000000000000000000" pitchFamily="2" charset="2"/>
              <a:buChar char="ü"/>
            </a:pPr>
            <a:r>
              <a:rPr lang="en-US" sz="2000" dirty="0" smtClean="0"/>
              <a:t>Introduction</a:t>
            </a:r>
            <a:r>
              <a:rPr lang="en-US" sz="2000" dirty="0"/>
              <a:t>: This encapsulates the problem and objectives or research </a:t>
            </a:r>
            <a:r>
              <a:rPr lang="en-US" sz="2000" dirty="0" smtClean="0"/>
              <a:t>questions.</a:t>
            </a:r>
          </a:p>
          <a:p>
            <a:pPr marL="285750" indent="-285750">
              <a:buFont typeface="Wingdings" panose="05000000000000000000" pitchFamily="2" charset="2"/>
              <a:buChar char="ü"/>
            </a:pPr>
            <a:r>
              <a:rPr lang="en-US" sz="2000" dirty="0" smtClean="0"/>
              <a:t>Literature </a:t>
            </a:r>
            <a:r>
              <a:rPr lang="en-US" sz="2000" dirty="0"/>
              <a:t>review: This can stand alone or be included in the introduction. Strive to minimize the definition of concepts, but give meaning to your work using empirical or case study </a:t>
            </a:r>
            <a:r>
              <a:rPr lang="en-US" sz="2000" dirty="0" smtClean="0"/>
              <a:t>reports.</a:t>
            </a:r>
          </a:p>
          <a:p>
            <a:pPr marL="285750" indent="-285750">
              <a:buFont typeface="Wingdings" panose="05000000000000000000" pitchFamily="2" charset="2"/>
              <a:buChar char="ü"/>
            </a:pPr>
            <a:r>
              <a:rPr lang="en-US" sz="2000" dirty="0" smtClean="0"/>
              <a:t>Materials </a:t>
            </a:r>
            <a:r>
              <a:rPr lang="en-US" sz="2000" dirty="0"/>
              <a:t>and Methods: Here the study domain and approach adopted should be explicitly stated. In this case, you are not expected to regurgitate what you read in literatures, instead effort is made to state what you wish to do and how you intend to proceed. The study domain or area can also be treated separately</a:t>
            </a:r>
            <a:r>
              <a:rPr lang="en-US" sz="2000" dirty="0" smtClean="0"/>
              <a:t>. </a:t>
            </a:r>
          </a:p>
          <a:p>
            <a:pPr marL="285750" indent="-285750">
              <a:buFont typeface="Wingdings" panose="05000000000000000000" pitchFamily="2" charset="2"/>
              <a:buChar char="ü"/>
            </a:pPr>
            <a:r>
              <a:rPr lang="en-US" sz="2000" dirty="0" smtClean="0"/>
              <a:t>Presentation </a:t>
            </a:r>
            <a:r>
              <a:rPr lang="en-US" sz="2000" dirty="0"/>
              <a:t>of Data or Results: This represents an account of what you found in the field without being judgmental</a:t>
            </a:r>
            <a:r>
              <a:rPr lang="en-US" sz="2000" dirty="0" smtClean="0"/>
              <a:t>. </a:t>
            </a:r>
          </a:p>
          <a:p>
            <a:pPr marL="285750" indent="-285750">
              <a:buFont typeface="Wingdings" panose="05000000000000000000" pitchFamily="2" charset="2"/>
              <a:buChar char="ü"/>
            </a:pPr>
            <a:r>
              <a:rPr lang="en-US" sz="2000" dirty="0" smtClean="0"/>
              <a:t>Discussion</a:t>
            </a:r>
            <a:r>
              <a:rPr lang="en-US" sz="2000" dirty="0"/>
              <a:t>: This is an attempt to support the findings with literary works by making reference to the literatures reviewed. Theoretical suppositions can be used to buttress the discussion. All this must be done in line with the research </a:t>
            </a:r>
            <a:r>
              <a:rPr lang="en-US" sz="2000" dirty="0" smtClean="0"/>
              <a:t>objectives.</a:t>
            </a:r>
          </a:p>
          <a:p>
            <a:pPr marL="285750" indent="-285750">
              <a:buFont typeface="Wingdings" panose="05000000000000000000" pitchFamily="2" charset="2"/>
              <a:buChar char="ü"/>
            </a:pPr>
            <a:r>
              <a:rPr lang="en-US" sz="2000" dirty="0" smtClean="0"/>
              <a:t>Conclusion</a:t>
            </a:r>
            <a:r>
              <a:rPr lang="en-US" sz="2000" dirty="0"/>
              <a:t>: Must be drawn from the work and not your general notion on the subject. Recommendations should also be derived from the </a:t>
            </a:r>
            <a:r>
              <a:rPr lang="en-US" sz="2000" dirty="0" smtClean="0"/>
              <a:t>research.</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92D050">
            <a:alpha val="65000"/>
          </a:srgbClr>
        </a:solidFill>
        <a:effectLst/>
      </p:bgPr>
    </p:bg>
    <p:spTree>
      <p:nvGrpSpPr>
        <p:cNvPr id="1" name=""/>
        <p:cNvGrpSpPr/>
        <p:nvPr/>
      </p:nvGrpSpPr>
      <p:grpSpPr>
        <a:xfrm>
          <a:off x="0" y="0"/>
          <a:ext cx="0" cy="0"/>
          <a:chOff x="0" y="0"/>
          <a:chExt cx="0" cy="0"/>
        </a:xfrm>
      </p:grpSpPr>
      <p:sp>
        <p:nvSpPr>
          <p:cNvPr id="3" name="Rectangle 2"/>
          <p:cNvSpPr/>
          <p:nvPr/>
        </p:nvSpPr>
        <p:spPr>
          <a:xfrm>
            <a:off x="0" y="-1219200"/>
            <a:ext cx="9144000" cy="8217634"/>
          </a:xfrm>
          <a:prstGeom prst="rect">
            <a:avLst/>
          </a:prstGeom>
        </p:spPr>
        <p:txBody>
          <a:bodyPr wrap="square">
            <a:spAutoFit/>
          </a:bodyPr>
          <a:lstStyle/>
          <a:p>
            <a:endParaRPr lang="en-US" dirty="0" smtClean="0"/>
          </a:p>
          <a:p>
            <a:endParaRPr lang="en-US" dirty="0"/>
          </a:p>
          <a:p>
            <a:endParaRPr lang="en-US" dirty="0" smtClean="0"/>
          </a:p>
          <a:p>
            <a:endParaRPr lang="en-US" dirty="0"/>
          </a:p>
          <a:p>
            <a:r>
              <a:rPr lang="en-US" sz="2400" b="1" dirty="0" smtClean="0"/>
              <a:t>Conclusion </a:t>
            </a:r>
            <a:endParaRPr lang="en-US" sz="2400" b="1" dirty="0"/>
          </a:p>
          <a:p>
            <a:r>
              <a:rPr lang="en-US" sz="2400" dirty="0" smtClean="0"/>
              <a:t>A </a:t>
            </a:r>
            <a:r>
              <a:rPr lang="en-US" sz="2400" dirty="0"/>
              <a:t>number of considerations informed the </a:t>
            </a:r>
            <a:r>
              <a:rPr lang="en-US" sz="2400" dirty="0" smtClean="0"/>
              <a:t>decision </a:t>
            </a:r>
            <a:r>
              <a:rPr lang="en-US" sz="2400" dirty="0"/>
              <a:t>to review the Yellow Book through time. </a:t>
            </a:r>
            <a:endParaRPr lang="en-US" sz="2400" dirty="0" smtClean="0"/>
          </a:p>
          <a:p>
            <a:pPr marL="342900" indent="-342900">
              <a:buFont typeface="Wingdings" panose="05000000000000000000" pitchFamily="2" charset="2"/>
              <a:buChar char="Ø"/>
            </a:pPr>
            <a:r>
              <a:rPr lang="en-US" sz="2400" dirty="0" smtClean="0"/>
              <a:t>to </a:t>
            </a:r>
            <a:r>
              <a:rPr lang="en-US" sz="2400" dirty="0"/>
              <a:t>introduce more objective criteria for the assessment of academic staff. </a:t>
            </a:r>
            <a:endParaRPr lang="en-US" sz="2400" dirty="0" smtClean="0"/>
          </a:p>
          <a:p>
            <a:pPr marL="342900" indent="-342900">
              <a:buFont typeface="Wingdings" panose="05000000000000000000" pitchFamily="2" charset="2"/>
              <a:buChar char="Ø"/>
            </a:pPr>
            <a:r>
              <a:rPr lang="en-US" sz="2400" dirty="0" smtClean="0"/>
              <a:t>to </a:t>
            </a:r>
            <a:r>
              <a:rPr lang="en-US" sz="2400" dirty="0"/>
              <a:t>ameliorate its stringent conditions as typified by the globalization of the pyramid structure and removal of the dichotomy between impact factor rating bodies while establishing prima facie for senior lecturers. </a:t>
            </a:r>
            <a:endParaRPr lang="en-US" sz="2400" dirty="0" smtClean="0"/>
          </a:p>
          <a:p>
            <a:pPr marL="342900" indent="-342900">
              <a:buFont typeface="Wingdings" panose="05000000000000000000" pitchFamily="2" charset="2"/>
              <a:buChar char="Ø"/>
            </a:pPr>
            <a:r>
              <a:rPr lang="en-US" sz="2400" dirty="0" smtClean="0"/>
              <a:t>to </a:t>
            </a:r>
            <a:r>
              <a:rPr lang="en-US" sz="2400" dirty="0"/>
              <a:t>block the loopholes exploited by recalcitrant staff to circumvent the promotion process. </a:t>
            </a:r>
            <a:endParaRPr lang="en-US" sz="2400" dirty="0" smtClean="0"/>
          </a:p>
          <a:p>
            <a:r>
              <a:rPr lang="en-US" sz="2400" dirty="0" smtClean="0"/>
              <a:t>Nevertheless</a:t>
            </a:r>
            <a:r>
              <a:rPr lang="en-US" sz="2400" dirty="0"/>
              <a:t>, while we recommend that the university administration promotes global best practices and national appeal in both the contents and processes of promotion, we must remind ourselves that we need to play by the rules always. The current “put my name syndrome”, in which staff contribute little or no idea to publications they purportedly co-authored, must </a:t>
            </a:r>
            <a:r>
              <a:rPr lang="en-US" sz="2400" dirty="0" smtClean="0"/>
              <a:t>stop.  </a:t>
            </a:r>
            <a:r>
              <a:rPr lang="en-US" sz="2400" dirty="0"/>
              <a:t>Each author must be seen to have made an </a:t>
            </a:r>
            <a:r>
              <a:rPr lang="en-US" sz="2400" dirty="0" smtClean="0"/>
              <a:t>input </a:t>
            </a:r>
            <a:r>
              <a:rPr lang="en-US" sz="2400" dirty="0"/>
              <a:t>in each article published even when two authors or more agree to work individually and produce more papers. </a:t>
            </a: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92D050">
            <a:alpha val="65000"/>
          </a:srgbClr>
        </a:solid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53888"/>
            <a:ext cx="9144000" cy="74789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n-US" sz="2400" b="1" dirty="0" smtClean="0">
                <a:latin typeface="Arial" pitchFamily="34" charset="0"/>
                <a:cs typeface="Arial" pitchFamily="34" charset="0"/>
              </a:rPr>
              <a:t>Recommendations </a:t>
            </a:r>
            <a:endParaRPr lang="en-US" sz="2400" b="1" dirty="0">
              <a:latin typeface="Arial" pitchFamily="34" charset="0"/>
              <a:cs typeface="Arial" pitchFamily="34" charset="0"/>
            </a:endParaRPr>
          </a:p>
          <a:p>
            <a:pPr marL="285750" lvl="0" indent="-285750" algn="just" fontAlgn="base">
              <a:spcBef>
                <a:spcPct val="0"/>
              </a:spcBef>
              <a:spcAft>
                <a:spcPct val="0"/>
              </a:spcAft>
              <a:buFont typeface="Wingdings" panose="05000000000000000000" pitchFamily="2" charset="2"/>
              <a:buChar char="Ø"/>
            </a:pPr>
            <a:r>
              <a:rPr lang="en-US" sz="2400" dirty="0" smtClean="0">
                <a:latin typeface="Arial" pitchFamily="34" charset="0"/>
                <a:cs typeface="Arial" pitchFamily="34" charset="0"/>
              </a:rPr>
              <a:t>Mentorship </a:t>
            </a:r>
            <a:r>
              <a:rPr lang="en-US" sz="2400" dirty="0">
                <a:latin typeface="Arial" pitchFamily="34" charset="0"/>
                <a:cs typeface="Arial" pitchFamily="34" charset="0"/>
              </a:rPr>
              <a:t>and capacity building </a:t>
            </a:r>
            <a:r>
              <a:rPr lang="en-US" sz="2400" dirty="0" err="1">
                <a:latin typeface="Arial" pitchFamily="34" charset="0"/>
                <a:cs typeface="Arial" pitchFamily="34" charset="0"/>
              </a:rPr>
              <a:t>programmes</a:t>
            </a:r>
            <a:r>
              <a:rPr lang="en-US" sz="2400" dirty="0">
                <a:latin typeface="Arial" pitchFamily="34" charset="0"/>
                <a:cs typeface="Arial" pitchFamily="34" charset="0"/>
              </a:rPr>
              <a:t> at regular intervals</a:t>
            </a:r>
            <a:r>
              <a:rPr lang="en-US" sz="2400" dirty="0" smtClean="0">
                <a:latin typeface="Arial" pitchFamily="34" charset="0"/>
                <a:cs typeface="Arial" pitchFamily="34" charset="0"/>
              </a:rPr>
              <a:t>. </a:t>
            </a:r>
          </a:p>
          <a:p>
            <a:pPr marL="285750" lvl="0" indent="-285750" algn="just" fontAlgn="base">
              <a:spcBef>
                <a:spcPct val="0"/>
              </a:spcBef>
              <a:spcAft>
                <a:spcPct val="0"/>
              </a:spcAft>
              <a:buFont typeface="Wingdings" panose="05000000000000000000" pitchFamily="2" charset="2"/>
              <a:buChar char="Ø"/>
            </a:pPr>
            <a:r>
              <a:rPr lang="en-US" sz="2400" dirty="0" smtClean="0">
                <a:latin typeface="Arial" pitchFamily="34" charset="0"/>
                <a:cs typeface="Arial" pitchFamily="34" charset="0"/>
              </a:rPr>
              <a:t>Collaborative </a:t>
            </a:r>
            <a:r>
              <a:rPr lang="en-US" sz="2400" dirty="0">
                <a:latin typeface="Arial" pitchFamily="34" charset="0"/>
                <a:cs typeface="Arial" pitchFamily="34" charset="0"/>
              </a:rPr>
              <a:t>research with supervisors, colleagues and other </a:t>
            </a:r>
            <a:r>
              <a:rPr lang="en-US" sz="2400" dirty="0" smtClean="0">
                <a:latin typeface="Arial" pitchFamily="34" charset="0"/>
                <a:cs typeface="Arial" pitchFamily="34" charset="0"/>
              </a:rPr>
              <a:t>specialists.</a:t>
            </a:r>
          </a:p>
          <a:p>
            <a:pPr marL="285750" lvl="0" indent="-285750" algn="just" fontAlgn="base">
              <a:spcBef>
                <a:spcPct val="0"/>
              </a:spcBef>
              <a:spcAft>
                <a:spcPct val="0"/>
              </a:spcAft>
              <a:buFont typeface="Wingdings" panose="05000000000000000000" pitchFamily="2" charset="2"/>
              <a:buChar char="Ø"/>
            </a:pPr>
            <a:r>
              <a:rPr lang="en-US" sz="2400" dirty="0" smtClean="0">
                <a:latin typeface="Arial" pitchFamily="34" charset="0"/>
                <a:cs typeface="Arial" pitchFamily="34" charset="0"/>
              </a:rPr>
              <a:t>Revitalization </a:t>
            </a:r>
            <a:r>
              <a:rPr lang="en-US" sz="2400" dirty="0">
                <a:latin typeface="Arial" pitchFamily="34" charset="0"/>
                <a:cs typeface="Arial" pitchFamily="34" charset="0"/>
              </a:rPr>
              <a:t>of faculty research groups along with the establishment of new ones with purposeful and pragmatic contents</a:t>
            </a:r>
            <a:r>
              <a:rPr lang="en-US" sz="2400" dirty="0" smtClean="0">
                <a:latin typeface="Arial" pitchFamily="34" charset="0"/>
                <a:cs typeface="Arial" pitchFamily="34" charset="0"/>
              </a:rPr>
              <a:t>. </a:t>
            </a:r>
          </a:p>
          <a:p>
            <a:pPr marL="285750" lvl="0" indent="-285750" algn="just" fontAlgn="base">
              <a:spcBef>
                <a:spcPct val="0"/>
              </a:spcBef>
              <a:spcAft>
                <a:spcPct val="0"/>
              </a:spcAft>
              <a:buFont typeface="Wingdings" panose="05000000000000000000" pitchFamily="2" charset="2"/>
              <a:buChar char="Ø"/>
            </a:pPr>
            <a:r>
              <a:rPr lang="en-US" sz="2400" dirty="0" smtClean="0">
                <a:latin typeface="Arial" pitchFamily="34" charset="0"/>
                <a:cs typeface="Arial" pitchFamily="34" charset="0"/>
              </a:rPr>
              <a:t>Linkage </a:t>
            </a:r>
            <a:r>
              <a:rPr lang="en-US" sz="2400" dirty="0">
                <a:latin typeface="Arial" pitchFamily="34" charset="0"/>
                <a:cs typeface="Arial" pitchFamily="34" charset="0"/>
              </a:rPr>
              <a:t>of the university library with other university data bases across the globe to make research materials readily available and make research seamless</a:t>
            </a:r>
            <a:r>
              <a:rPr lang="en-US" sz="2400" dirty="0" smtClean="0">
                <a:latin typeface="Arial" pitchFamily="34" charset="0"/>
                <a:cs typeface="Arial" pitchFamily="34" charset="0"/>
              </a:rPr>
              <a:t>. </a:t>
            </a:r>
          </a:p>
          <a:p>
            <a:pPr marL="285750" lvl="0" indent="-285750" algn="just" fontAlgn="base">
              <a:spcBef>
                <a:spcPct val="0"/>
              </a:spcBef>
              <a:spcAft>
                <a:spcPct val="0"/>
              </a:spcAft>
              <a:buFont typeface="Wingdings" panose="05000000000000000000" pitchFamily="2" charset="2"/>
              <a:buChar char="Ø"/>
            </a:pPr>
            <a:r>
              <a:rPr lang="en-US" sz="2400" dirty="0" smtClean="0">
                <a:latin typeface="Arial" pitchFamily="34" charset="0"/>
                <a:cs typeface="Arial" pitchFamily="34" charset="0"/>
              </a:rPr>
              <a:t>Strengthening </a:t>
            </a:r>
            <a:r>
              <a:rPr lang="en-US" sz="2400" dirty="0">
                <a:latin typeface="Arial" pitchFamily="34" charset="0"/>
                <a:cs typeface="Arial" pitchFamily="34" charset="0"/>
              </a:rPr>
              <a:t>of local journals to make them competitive and in addition have the required impact factors</a:t>
            </a:r>
            <a:r>
              <a:rPr lang="en-US" sz="2400" dirty="0" smtClean="0">
                <a:latin typeface="Arial" pitchFamily="34" charset="0"/>
                <a:cs typeface="Arial" pitchFamily="34" charset="0"/>
              </a:rPr>
              <a:t>. </a:t>
            </a:r>
          </a:p>
          <a:p>
            <a:pPr marL="285750" lvl="0" indent="-285750" algn="just" fontAlgn="base">
              <a:spcBef>
                <a:spcPct val="0"/>
              </a:spcBef>
              <a:spcAft>
                <a:spcPct val="0"/>
              </a:spcAft>
              <a:buFont typeface="Wingdings" panose="05000000000000000000" pitchFamily="2" charset="2"/>
              <a:buChar char="Ø"/>
            </a:pPr>
            <a:r>
              <a:rPr lang="en-US" sz="2400" dirty="0" smtClean="0">
                <a:latin typeface="Arial" pitchFamily="34" charset="0"/>
                <a:cs typeface="Arial" pitchFamily="34" charset="0"/>
              </a:rPr>
              <a:t>Funding </a:t>
            </a:r>
            <a:r>
              <a:rPr lang="en-US" sz="2400" dirty="0">
                <a:latin typeface="Arial" pitchFamily="34" charset="0"/>
                <a:cs typeface="Arial" pitchFamily="34" charset="0"/>
              </a:rPr>
              <a:t>of researches and conferences through a seamless </a:t>
            </a:r>
            <a:r>
              <a:rPr lang="en-US" sz="2400" dirty="0" smtClean="0">
                <a:latin typeface="Arial" pitchFamily="34" charset="0"/>
                <a:cs typeface="Arial" pitchFamily="34" charset="0"/>
              </a:rPr>
              <a:t>and responsible process.</a:t>
            </a:r>
          </a:p>
          <a:p>
            <a:pPr marL="285750" lvl="0" indent="-285750" algn="just" fontAlgn="base">
              <a:spcBef>
                <a:spcPct val="0"/>
              </a:spcBef>
              <a:spcAft>
                <a:spcPct val="0"/>
              </a:spcAft>
              <a:buFont typeface="Wingdings" panose="05000000000000000000" pitchFamily="2" charset="2"/>
              <a:buChar char="Ø"/>
            </a:pPr>
            <a:r>
              <a:rPr lang="en-US" sz="2400" dirty="0" smtClean="0">
                <a:latin typeface="Arial" pitchFamily="34" charset="0"/>
                <a:cs typeface="Arial" pitchFamily="34" charset="0"/>
              </a:rPr>
              <a:t>Attraction </a:t>
            </a:r>
            <a:r>
              <a:rPr lang="en-US" sz="2400" dirty="0">
                <a:latin typeface="Arial" pitchFamily="34" charset="0"/>
                <a:cs typeface="Arial" pitchFamily="34" charset="0"/>
              </a:rPr>
              <a:t>of funds by professors to support budding researchers in their various fields. </a:t>
            </a:r>
            <a:endParaRPr lang="en-US" sz="2400" dirty="0" smtClean="0">
              <a:latin typeface="Arial" pitchFamily="34" charset="0"/>
              <a:cs typeface="Arial" pitchFamily="34" charset="0"/>
            </a:endParaRPr>
          </a:p>
          <a:p>
            <a:pPr marL="285750" lvl="0" indent="-285750" algn="just" fontAlgn="base">
              <a:spcBef>
                <a:spcPct val="0"/>
              </a:spcBef>
              <a:spcAft>
                <a:spcPct val="0"/>
              </a:spcAft>
              <a:buFont typeface="Wingdings" panose="05000000000000000000" pitchFamily="2" charset="2"/>
              <a:buChar char="Ø"/>
            </a:pPr>
            <a:r>
              <a:rPr lang="en-US" sz="2400" dirty="0" smtClean="0">
                <a:latin typeface="Arial" pitchFamily="34" charset="0"/>
                <a:cs typeface="Arial" pitchFamily="34" charset="0"/>
              </a:rPr>
              <a:t>Removal </a:t>
            </a:r>
            <a:r>
              <a:rPr lang="en-US" sz="2400" dirty="0">
                <a:latin typeface="Arial" pitchFamily="34" charset="0"/>
                <a:cs typeface="Arial" pitchFamily="34" charset="0"/>
              </a:rPr>
              <a:t>of the dichotomy between Thomson Reuters and other impact factor rating </a:t>
            </a:r>
            <a:r>
              <a:rPr lang="en-US" sz="2400" dirty="0" smtClean="0">
                <a:latin typeface="Arial" pitchFamily="34" charset="0"/>
                <a:cs typeface="Arial" pitchFamily="34" charset="0"/>
              </a:rPr>
              <a:t>bodies for all cadres. </a:t>
            </a:r>
            <a:endParaRPr lang="en-US" sz="2400" dirty="0">
              <a:latin typeface="Arial" pitchFamily="34" charset="0"/>
              <a:cs typeface="Arial" pitchFamily="34" charset="0"/>
            </a:endParaRPr>
          </a:p>
          <a:p>
            <a:pPr marL="0" marR="0" lvl="0" indent="457200" algn="just" defTabSz="914400" rtl="0" eaLnBrk="1" fontAlgn="base" latinLnBrk="0" hangingPunct="1">
              <a:lnSpc>
                <a:spcPct val="100000"/>
              </a:lnSpc>
              <a:spcBef>
                <a:spcPct val="0"/>
              </a:spcBef>
              <a:spcAft>
                <a:spcPct val="0"/>
              </a:spcAft>
              <a:buClrTx/>
              <a:buSzTx/>
              <a:buFont typeface="Wingdings" pitchFamily="2" charset="2"/>
              <a:buChar char="Ø"/>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1752600"/>
            <a:ext cx="6324600" cy="1446550"/>
          </a:xfrm>
          <a:prstGeom prst="rect">
            <a:avLst/>
          </a:prstGeom>
          <a:noFill/>
        </p:spPr>
        <p:txBody>
          <a:bodyPr wrap="square" rtlCol="0">
            <a:spAutoFit/>
          </a:bodyPr>
          <a:lstStyle/>
          <a:p>
            <a:pPr algn="ctr"/>
            <a:r>
              <a:rPr lang="en-US" sz="8800" dirty="0" smtClean="0"/>
              <a:t>Thank You</a:t>
            </a:r>
            <a:endParaRPr lang="en-US" sz="8800" dirty="0"/>
          </a:p>
        </p:txBody>
      </p:sp>
    </p:spTree>
    <p:extLst>
      <p:ext uri="{BB962C8B-B14F-4D97-AF65-F5344CB8AC3E}">
        <p14:creationId xmlns:p14="http://schemas.microsoft.com/office/powerpoint/2010/main" val="90870080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304800"/>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
        <p:nvSpPr>
          <p:cNvPr id="4" name="Rectangle 3"/>
          <p:cNvSpPr/>
          <p:nvPr/>
        </p:nvSpPr>
        <p:spPr>
          <a:xfrm>
            <a:off x="0" y="0"/>
            <a:ext cx="9144000" cy="369332"/>
          </a:xfrm>
          <a:prstGeom prst="rect">
            <a:avLst/>
          </a:prstGeom>
        </p:spPr>
        <p:txBody>
          <a:bodyPr wrap="square">
            <a:spAutoFit/>
          </a:bodyPr>
          <a:lstStyle/>
          <a:p>
            <a:pPr lvl="0" indent="457200" algn="just" fontAlgn="base">
              <a:spcBef>
                <a:spcPct val="0"/>
              </a:spcBef>
              <a:spcAft>
                <a:spcPct val="0"/>
              </a:spcAft>
            </a:pPr>
            <a:r>
              <a:rPr lang="en-US" dirty="0" smtClean="0">
                <a:latin typeface="Arial" pitchFamily="34" charset="0"/>
                <a:ea typeface="Times New Roman" pitchFamily="18" charset="0"/>
                <a:cs typeface="Arial" pitchFamily="34" charset="0"/>
              </a:rPr>
              <a:t> </a:t>
            </a:r>
            <a:endParaRPr lang="en-US" dirty="0"/>
          </a:p>
        </p:txBody>
      </p:sp>
      <p:sp>
        <p:nvSpPr>
          <p:cNvPr id="1025" name="Rectangle 1"/>
          <p:cNvSpPr>
            <a:spLocks noChangeArrowheads="1"/>
          </p:cNvSpPr>
          <p:nvPr/>
        </p:nvSpPr>
        <p:spPr bwMode="auto">
          <a:xfrm>
            <a:off x="152400" y="4138"/>
            <a:ext cx="8763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Introduction</a:t>
            </a:r>
            <a:endParaRPr lang="en-US" sz="2800" dirty="0" smtClean="0">
              <a:latin typeface="Arial" pitchFamily="34" charset="0"/>
              <a:ea typeface="Times New Roman" pitchFamily="18" charset="0"/>
              <a:cs typeface="Arial" pitchFamily="34" charset="0"/>
            </a:endParaRPr>
          </a:p>
          <a:p>
            <a:pPr lvl="0" algn="just" fontAlgn="base">
              <a:spcBef>
                <a:spcPct val="0"/>
              </a:spcBef>
              <a:spcAft>
                <a:spcPct val="0"/>
              </a:spcAft>
            </a:pPr>
            <a:r>
              <a:rPr lang="en-US" sz="2800" dirty="0" smtClean="0">
                <a:latin typeface="Arial" pitchFamily="34" charset="0"/>
                <a:ea typeface="Times New Roman" pitchFamily="18" charset="0"/>
                <a:cs typeface="Arial" pitchFamily="34" charset="0"/>
              </a:rPr>
              <a:t>Every </a:t>
            </a:r>
            <a:r>
              <a:rPr lang="en-US" sz="2800" dirty="0">
                <a:latin typeface="Arial" pitchFamily="34" charset="0"/>
                <a:ea typeface="Times New Roman" pitchFamily="18" charset="0"/>
                <a:cs typeface="Arial" pitchFamily="34" charset="0"/>
              </a:rPr>
              <a:t>generation of academic staff </a:t>
            </a:r>
            <a:r>
              <a:rPr lang="en-US" sz="2800" dirty="0" smtClean="0">
                <a:latin typeface="Arial" pitchFamily="34" charset="0"/>
                <a:ea typeface="Times New Roman" pitchFamily="18" charset="0"/>
                <a:cs typeface="Arial" pitchFamily="34" charset="0"/>
              </a:rPr>
              <a:t>has </a:t>
            </a:r>
            <a:r>
              <a:rPr lang="en-US" sz="2800" dirty="0">
                <a:latin typeface="Arial" pitchFamily="34" charset="0"/>
                <a:ea typeface="Times New Roman" pitchFamily="18" charset="0"/>
                <a:cs typeface="Arial" pitchFamily="34" charset="0"/>
              </a:rPr>
              <a:t>always </a:t>
            </a:r>
            <a:r>
              <a:rPr lang="en-US" sz="2800" dirty="0" smtClean="0">
                <a:latin typeface="Arial" pitchFamily="34" charset="0"/>
                <a:ea typeface="Times New Roman" pitchFamily="18" charset="0"/>
                <a:cs typeface="Arial" pitchFamily="34" charset="0"/>
              </a:rPr>
              <a:t>complained about promotion.</a:t>
            </a:r>
          </a:p>
          <a:p>
            <a:pPr lvl="0" algn="just" fontAlgn="base">
              <a:spcBef>
                <a:spcPct val="0"/>
              </a:spcBef>
              <a:spcAft>
                <a:spcPct val="0"/>
              </a:spcAft>
            </a:pPr>
            <a:endParaRPr lang="en-US" sz="2800" dirty="0" smtClean="0">
              <a:latin typeface="Arial" pitchFamily="34" charset="0"/>
              <a:ea typeface="Times New Roman" pitchFamily="18" charset="0"/>
              <a:cs typeface="Arial" pitchFamily="34" charset="0"/>
            </a:endParaRPr>
          </a:p>
          <a:p>
            <a:pPr marL="457200" lvl="0" indent="-457200" algn="just" fontAlgn="base">
              <a:spcBef>
                <a:spcPct val="0"/>
              </a:spcBef>
              <a:spcAft>
                <a:spcPct val="0"/>
              </a:spcAft>
              <a:buFont typeface="Wingdings" panose="05000000000000000000" pitchFamily="2" charset="2"/>
              <a:buChar char="q"/>
            </a:pPr>
            <a:r>
              <a:rPr lang="en-US" sz="2800" b="1" dirty="0" smtClean="0">
                <a:latin typeface="Arial" pitchFamily="34" charset="0"/>
                <a:ea typeface="Times New Roman" pitchFamily="18" charset="0"/>
                <a:cs typeface="Arial" pitchFamily="34" charset="0"/>
              </a:rPr>
              <a:t>The Complaints </a:t>
            </a:r>
          </a:p>
          <a:p>
            <a:pPr marL="914400" lvl="1" indent="-457200" algn="just" fontAlgn="base">
              <a:spcBef>
                <a:spcPct val="0"/>
              </a:spcBef>
              <a:spcAft>
                <a:spcPct val="0"/>
              </a:spcAft>
              <a:buFont typeface="Wingdings" panose="05000000000000000000" pitchFamily="2" charset="2"/>
              <a:buChar char="ü"/>
            </a:pPr>
            <a:r>
              <a:rPr lang="en-US" sz="2800" dirty="0" smtClean="0">
                <a:latin typeface="Arial" pitchFamily="34" charset="0"/>
                <a:ea typeface="Times New Roman" pitchFamily="18" charset="0"/>
                <a:cs typeface="Arial" pitchFamily="34" charset="0"/>
              </a:rPr>
              <a:t>Delay </a:t>
            </a:r>
            <a:r>
              <a:rPr lang="en-US" sz="2800" dirty="0">
                <a:latin typeface="Arial" pitchFamily="34" charset="0"/>
                <a:ea typeface="Times New Roman" pitchFamily="18" charset="0"/>
                <a:cs typeface="Arial" pitchFamily="34" charset="0"/>
              </a:rPr>
              <a:t>in the release of the outcome, particularly for the professorial cadre</a:t>
            </a:r>
            <a:r>
              <a:rPr lang="en-US" sz="2800" dirty="0" smtClean="0">
                <a:latin typeface="Arial" pitchFamily="34" charset="0"/>
                <a:ea typeface="Times New Roman" pitchFamily="18" charset="0"/>
                <a:cs typeface="Arial" pitchFamily="34" charset="0"/>
              </a:rPr>
              <a:t>,</a:t>
            </a:r>
          </a:p>
          <a:p>
            <a:pPr marL="914400" lvl="1" indent="-457200" algn="just" fontAlgn="base">
              <a:spcBef>
                <a:spcPct val="0"/>
              </a:spcBef>
              <a:spcAft>
                <a:spcPct val="0"/>
              </a:spcAft>
              <a:buFont typeface="Wingdings" panose="05000000000000000000" pitchFamily="2" charset="2"/>
              <a:buChar char="ü"/>
            </a:pPr>
            <a:r>
              <a:rPr lang="en-US" sz="2800" dirty="0" smtClean="0">
                <a:latin typeface="Arial" pitchFamily="34" charset="0"/>
                <a:ea typeface="Times New Roman" pitchFamily="18" charset="0"/>
                <a:cs typeface="Arial" pitchFamily="34" charset="0"/>
              </a:rPr>
              <a:t>Stringent </a:t>
            </a:r>
            <a:r>
              <a:rPr lang="en-US" sz="2800" dirty="0">
                <a:latin typeface="Arial" pitchFamily="34" charset="0"/>
                <a:ea typeface="Times New Roman" pitchFamily="18" charset="0"/>
                <a:cs typeface="Arial" pitchFamily="34" charset="0"/>
              </a:rPr>
              <a:t>provisions of the statutes, </a:t>
            </a:r>
            <a:r>
              <a:rPr lang="en-US" sz="2800" dirty="0" smtClean="0">
                <a:latin typeface="Arial" pitchFamily="34" charset="0"/>
                <a:ea typeface="Times New Roman" pitchFamily="18" charset="0"/>
                <a:cs typeface="Arial" pitchFamily="34" charset="0"/>
              </a:rPr>
              <a:t> </a:t>
            </a:r>
          </a:p>
          <a:p>
            <a:pPr marL="914400" lvl="1" indent="-457200" algn="just" fontAlgn="base">
              <a:spcBef>
                <a:spcPct val="0"/>
              </a:spcBef>
              <a:spcAft>
                <a:spcPct val="0"/>
              </a:spcAft>
              <a:buFont typeface="Wingdings" panose="05000000000000000000" pitchFamily="2" charset="2"/>
              <a:buChar char="ü"/>
            </a:pPr>
            <a:r>
              <a:rPr lang="en-US" sz="2800" dirty="0" smtClean="0">
                <a:latin typeface="Arial" pitchFamily="34" charset="0"/>
                <a:ea typeface="Times New Roman" pitchFamily="18" charset="0"/>
                <a:cs typeface="Arial" pitchFamily="34" charset="0"/>
              </a:rPr>
              <a:t>None </a:t>
            </a:r>
            <a:r>
              <a:rPr lang="en-US" sz="2800" dirty="0">
                <a:latin typeface="Arial" pitchFamily="34" charset="0"/>
                <a:ea typeface="Times New Roman" pitchFamily="18" charset="0"/>
                <a:cs typeface="Arial" pitchFamily="34" charset="0"/>
              </a:rPr>
              <a:t>payment of accruable arrears and so </a:t>
            </a:r>
            <a:r>
              <a:rPr lang="en-US" sz="2800" dirty="0" smtClean="0">
                <a:latin typeface="Arial" pitchFamily="34" charset="0"/>
                <a:ea typeface="Times New Roman" pitchFamily="18" charset="0"/>
                <a:cs typeface="Arial" pitchFamily="34" charset="0"/>
              </a:rPr>
              <a:t>on,</a:t>
            </a:r>
          </a:p>
          <a:p>
            <a:pPr marL="914400" lvl="1" indent="-457200" algn="just" fontAlgn="base">
              <a:spcBef>
                <a:spcPct val="0"/>
              </a:spcBef>
              <a:spcAft>
                <a:spcPct val="0"/>
              </a:spcAft>
              <a:buFont typeface="Wingdings" panose="05000000000000000000" pitchFamily="2" charset="2"/>
              <a:buChar char="ü"/>
            </a:pPr>
            <a:r>
              <a:rPr lang="en-US" sz="2800" dirty="0" smtClean="0">
                <a:latin typeface="Arial" pitchFamily="34" charset="0"/>
                <a:ea typeface="Times New Roman" pitchFamily="18" charset="0"/>
                <a:cs typeface="Arial" pitchFamily="34" charset="0"/>
              </a:rPr>
              <a:t>Thomson Reuters </a:t>
            </a:r>
            <a:r>
              <a:rPr lang="en-US" sz="2800" dirty="0">
                <a:latin typeface="Arial" pitchFamily="34" charset="0"/>
                <a:ea typeface="Times New Roman" pitchFamily="18" charset="0"/>
                <a:cs typeface="Arial" pitchFamily="34" charset="0"/>
              </a:rPr>
              <a:t>impact factor </a:t>
            </a:r>
            <a:r>
              <a:rPr lang="en-US" sz="2800" dirty="0" smtClean="0">
                <a:latin typeface="Arial" pitchFamily="34" charset="0"/>
                <a:ea typeface="Times New Roman" pitchFamily="18" charset="0"/>
                <a:cs typeface="Arial" pitchFamily="34" charset="0"/>
              </a:rPr>
              <a:t>and its shadows. </a:t>
            </a:r>
          </a:p>
          <a:p>
            <a:pPr lvl="0" indent="457200" algn="just" fontAlgn="base">
              <a:spcBef>
                <a:spcPct val="0"/>
              </a:spcBef>
              <a:spcAft>
                <a:spcPct val="0"/>
              </a:spcAft>
              <a:buFont typeface="Wingdings" pitchFamily="2" charset="2"/>
              <a:buChar char="q"/>
            </a:pPr>
            <a:endParaRPr lang="en-US" sz="2800" dirty="0" smtClean="0">
              <a:latin typeface="Arial" pitchFamily="34" charset="0"/>
              <a:ea typeface="Times New Roman" pitchFamily="18" charset="0"/>
              <a:cs typeface="Arial" pitchFamily="34" charset="0"/>
            </a:endParaRPr>
          </a:p>
          <a:p>
            <a:pPr lvl="0" indent="457200" algn="just" fontAlgn="base">
              <a:spcBef>
                <a:spcPct val="0"/>
              </a:spcBef>
              <a:spcAft>
                <a:spcPct val="0"/>
              </a:spcAft>
              <a:buFont typeface="Wingdings" pitchFamily="2" charset="2"/>
              <a:buChar char="q"/>
            </a:pPr>
            <a:r>
              <a:rPr lang="en-US" sz="2800" b="1" dirty="0" smtClean="0">
                <a:latin typeface="Arial" pitchFamily="34" charset="0"/>
                <a:ea typeface="Times New Roman" pitchFamily="18" charset="0"/>
                <a:cs typeface="Arial" pitchFamily="34" charset="0"/>
              </a:rPr>
              <a:t>Questions</a:t>
            </a:r>
            <a:r>
              <a:rPr lang="en-US" sz="2800" dirty="0" smtClean="0">
                <a:latin typeface="Arial" pitchFamily="34" charset="0"/>
                <a:ea typeface="Times New Roman" pitchFamily="18" charset="0"/>
                <a:cs typeface="Arial" pitchFamily="34" charset="0"/>
              </a:rPr>
              <a:t> </a:t>
            </a:r>
          </a:p>
          <a:p>
            <a:pPr lvl="0" indent="457200" algn="just" fontAlgn="base">
              <a:spcBef>
                <a:spcPct val="0"/>
              </a:spcBef>
              <a:spcAft>
                <a:spcPct val="0"/>
              </a:spcAft>
              <a:buFont typeface="Wingdings" pitchFamily="2" charset="2"/>
              <a:buChar char="q"/>
            </a:pPr>
            <a:r>
              <a:rPr lang="en-US" sz="2800" dirty="0" smtClean="0">
                <a:latin typeface="Arial" pitchFamily="34" charset="0"/>
                <a:ea typeface="Times New Roman" pitchFamily="18" charset="0"/>
                <a:cs typeface="Arial" pitchFamily="34" charset="0"/>
              </a:rPr>
              <a:t>Do the </a:t>
            </a:r>
            <a:r>
              <a:rPr lang="en-US" sz="2800" dirty="0">
                <a:latin typeface="Arial" pitchFamily="34" charset="0"/>
                <a:ea typeface="Times New Roman" pitchFamily="18" charset="0"/>
                <a:cs typeface="Arial" pitchFamily="34" charset="0"/>
              </a:rPr>
              <a:t>provisions </a:t>
            </a:r>
            <a:r>
              <a:rPr lang="en-US" sz="2800" dirty="0" smtClean="0">
                <a:latin typeface="Arial" pitchFamily="34" charset="0"/>
                <a:ea typeface="Times New Roman" pitchFamily="18" charset="0"/>
                <a:cs typeface="Arial" pitchFamily="34" charset="0"/>
              </a:rPr>
              <a:t>of the statutes run </a:t>
            </a:r>
            <a:r>
              <a:rPr lang="en-US" sz="2800" dirty="0">
                <a:latin typeface="Arial" pitchFamily="34" charset="0"/>
                <a:ea typeface="Times New Roman" pitchFamily="18" charset="0"/>
                <a:cs typeface="Arial" pitchFamily="34" charset="0"/>
              </a:rPr>
              <a:t>counter to universally accepted </a:t>
            </a:r>
            <a:r>
              <a:rPr lang="en-US" sz="2800" dirty="0" smtClean="0">
                <a:latin typeface="Arial" pitchFamily="34" charset="0"/>
                <a:ea typeface="Times New Roman" pitchFamily="18" charset="0"/>
                <a:cs typeface="Arial" pitchFamily="34" charset="0"/>
              </a:rPr>
              <a:t>standards? </a:t>
            </a:r>
          </a:p>
          <a:p>
            <a:pPr lvl="0" indent="457200" algn="just" fontAlgn="base">
              <a:spcBef>
                <a:spcPct val="0"/>
              </a:spcBef>
              <a:spcAft>
                <a:spcPct val="0"/>
              </a:spcAft>
              <a:buFont typeface="Wingdings" pitchFamily="2" charset="2"/>
              <a:buChar char="q"/>
            </a:pPr>
            <a:r>
              <a:rPr lang="en-US" sz="2800" dirty="0" smtClean="0">
                <a:latin typeface="Arial" pitchFamily="34" charset="0"/>
                <a:ea typeface="Times New Roman" pitchFamily="18" charset="0"/>
                <a:cs typeface="Arial" pitchFamily="34" charset="0"/>
              </a:rPr>
              <a:t>Are they objective</a:t>
            </a:r>
            <a:r>
              <a:rPr lang="en-US" sz="2800" dirty="0">
                <a:latin typeface="Arial" pitchFamily="34" charset="0"/>
                <a:ea typeface="Times New Roman" pitchFamily="18" charset="0"/>
                <a:cs typeface="Arial" pitchFamily="34" charset="0"/>
              </a:rPr>
              <a:t>, pragmatic and realizable. </a:t>
            </a:r>
            <a:endPar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304800"/>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
        <p:nvSpPr>
          <p:cNvPr id="4" name="Rectangle 3"/>
          <p:cNvSpPr/>
          <p:nvPr/>
        </p:nvSpPr>
        <p:spPr>
          <a:xfrm>
            <a:off x="152400" y="215979"/>
            <a:ext cx="8686800" cy="6740307"/>
          </a:xfrm>
          <a:prstGeom prst="rect">
            <a:avLst/>
          </a:prstGeom>
        </p:spPr>
        <p:txBody>
          <a:bodyPr wrap="square">
            <a:spAutoFit/>
          </a:bodyPr>
          <a:lstStyle/>
          <a:p>
            <a:pPr lvl="0" indent="457200" algn="just" fontAlgn="base">
              <a:spcBef>
                <a:spcPct val="0"/>
              </a:spcBef>
              <a:spcAft>
                <a:spcPct val="0"/>
              </a:spcAft>
            </a:pPr>
            <a:r>
              <a:rPr lang="en-US" sz="2700" b="1" dirty="0" smtClean="0">
                <a:latin typeface="Arial" pitchFamily="34" charset="0"/>
                <a:ea typeface="Times New Roman" pitchFamily="18" charset="0"/>
                <a:cs typeface="Arial" pitchFamily="34" charset="0"/>
              </a:rPr>
              <a:t>Universal Key Performance Indicators (KPIs)</a:t>
            </a:r>
          </a:p>
          <a:p>
            <a:pPr marL="285750" lvl="0" indent="-285750" algn="just" fontAlgn="base">
              <a:spcBef>
                <a:spcPct val="0"/>
              </a:spcBef>
              <a:spcAft>
                <a:spcPct val="0"/>
              </a:spcAft>
              <a:buFont typeface="Wingdings" panose="05000000000000000000" pitchFamily="2" charset="2"/>
              <a:buChar char="q"/>
            </a:pPr>
            <a:r>
              <a:rPr lang="en-US" sz="2700" b="1" dirty="0" smtClean="0">
                <a:latin typeface="Arial" pitchFamily="34" charset="0"/>
                <a:ea typeface="Times New Roman" pitchFamily="18" charset="0"/>
                <a:cs typeface="Arial" pitchFamily="34" charset="0"/>
              </a:rPr>
              <a:t> Academics the world over perform two pronged duties - </a:t>
            </a:r>
            <a:r>
              <a:rPr lang="en-US" sz="2700" b="1" dirty="0">
                <a:latin typeface="Arial" pitchFamily="34" charset="0"/>
                <a:ea typeface="Times New Roman" pitchFamily="18" charset="0"/>
                <a:cs typeface="Arial" pitchFamily="34" charset="0"/>
              </a:rPr>
              <a:t>teaching and research. </a:t>
            </a:r>
            <a:endParaRPr lang="en-US" sz="2700" b="1" dirty="0" smtClean="0">
              <a:latin typeface="Arial" pitchFamily="34" charset="0"/>
              <a:ea typeface="Times New Roman" pitchFamily="18" charset="0"/>
              <a:cs typeface="Arial" pitchFamily="34" charset="0"/>
            </a:endParaRPr>
          </a:p>
          <a:p>
            <a:pPr marL="285750" lvl="0" indent="-285750" algn="just" fontAlgn="base">
              <a:spcBef>
                <a:spcPct val="0"/>
              </a:spcBef>
              <a:spcAft>
                <a:spcPct val="0"/>
              </a:spcAft>
              <a:buFont typeface="Wingdings" panose="05000000000000000000" pitchFamily="2" charset="2"/>
              <a:buChar char="q"/>
            </a:pPr>
            <a:r>
              <a:rPr lang="en-US" sz="2700" b="1" dirty="0" smtClean="0">
                <a:latin typeface="Arial" pitchFamily="34" charset="0"/>
                <a:ea typeface="Times New Roman" pitchFamily="18" charset="0"/>
                <a:cs typeface="Arial" pitchFamily="34" charset="0"/>
              </a:rPr>
              <a:t> Both </a:t>
            </a:r>
            <a:r>
              <a:rPr lang="en-US" sz="2700" b="1" dirty="0">
                <a:latin typeface="Arial" pitchFamily="34" charset="0"/>
                <a:ea typeface="Times New Roman" pitchFamily="18" charset="0"/>
                <a:cs typeface="Arial" pitchFamily="34" charset="0"/>
              </a:rPr>
              <a:t>functions are believed to </a:t>
            </a:r>
            <a:r>
              <a:rPr lang="en-US" sz="2700" b="1" dirty="0" smtClean="0">
                <a:latin typeface="Arial" pitchFamily="34" charset="0"/>
                <a:ea typeface="Times New Roman" pitchFamily="18" charset="0"/>
                <a:cs typeface="Arial" pitchFamily="34" charset="0"/>
              </a:rPr>
              <a:t>be complementary. </a:t>
            </a:r>
            <a:endParaRPr lang="en-US" sz="2700" b="1" dirty="0">
              <a:latin typeface="Arial" pitchFamily="34" charset="0"/>
              <a:ea typeface="Times New Roman" pitchFamily="18" charset="0"/>
              <a:cs typeface="Arial" pitchFamily="34" charset="0"/>
            </a:endParaRPr>
          </a:p>
          <a:p>
            <a:pPr marL="914400" lvl="1" indent="-457200" algn="just" fontAlgn="base">
              <a:spcBef>
                <a:spcPct val="0"/>
              </a:spcBef>
              <a:spcAft>
                <a:spcPct val="0"/>
              </a:spcAft>
              <a:buFont typeface="Wingdings" panose="05000000000000000000" pitchFamily="2" charset="2"/>
              <a:buChar char="ü"/>
            </a:pPr>
            <a:r>
              <a:rPr lang="en-US" sz="2700" b="1" dirty="0" smtClean="0">
                <a:latin typeface="Arial" pitchFamily="34" charset="0"/>
                <a:ea typeface="Times New Roman" pitchFamily="18" charset="0"/>
                <a:cs typeface="Arial" pitchFamily="34" charset="0"/>
              </a:rPr>
              <a:t>research </a:t>
            </a:r>
            <a:r>
              <a:rPr lang="en-US" sz="2700" b="1" dirty="0">
                <a:latin typeface="Arial" pitchFamily="34" charset="0"/>
                <a:ea typeface="Times New Roman" pitchFamily="18" charset="0"/>
                <a:cs typeface="Arial" pitchFamily="34" charset="0"/>
              </a:rPr>
              <a:t>supports teaching in some ways, </a:t>
            </a:r>
          </a:p>
          <a:p>
            <a:pPr marL="914400" lvl="1" indent="-457200" algn="just" fontAlgn="base">
              <a:spcBef>
                <a:spcPct val="0"/>
              </a:spcBef>
              <a:spcAft>
                <a:spcPct val="0"/>
              </a:spcAft>
              <a:buFont typeface="Wingdings" panose="05000000000000000000" pitchFamily="2" charset="2"/>
              <a:buChar char="ü"/>
            </a:pPr>
            <a:r>
              <a:rPr lang="en-US" sz="2700" b="1" dirty="0" smtClean="0">
                <a:latin typeface="Arial" pitchFamily="34" charset="0"/>
                <a:ea typeface="Times New Roman" pitchFamily="18" charset="0"/>
                <a:cs typeface="Arial" pitchFamily="34" charset="0"/>
              </a:rPr>
              <a:t>what </a:t>
            </a:r>
            <a:r>
              <a:rPr lang="en-US" sz="2700" b="1" dirty="0">
                <a:latin typeface="Arial" pitchFamily="34" charset="0"/>
                <a:ea typeface="Times New Roman" pitchFamily="18" charset="0"/>
                <a:cs typeface="Arial" pitchFamily="34" charset="0"/>
              </a:rPr>
              <a:t>is often researched upon is </a:t>
            </a:r>
            <a:r>
              <a:rPr lang="en-US" sz="2700" b="1" dirty="0" smtClean="0">
                <a:latin typeface="Arial" pitchFamily="34" charset="0"/>
                <a:ea typeface="Times New Roman" pitchFamily="18" charset="0"/>
                <a:cs typeface="Arial" pitchFamily="34" charset="0"/>
              </a:rPr>
              <a:t>oftentimes </a:t>
            </a:r>
            <a:r>
              <a:rPr lang="en-US" sz="2700" b="1" dirty="0">
                <a:latin typeface="Arial" pitchFamily="34" charset="0"/>
                <a:ea typeface="Times New Roman" pitchFamily="18" charset="0"/>
                <a:cs typeface="Arial" pitchFamily="34" charset="0"/>
              </a:rPr>
              <a:t>inspired by teaching.  </a:t>
            </a:r>
            <a:endParaRPr lang="en-US" sz="2700" b="1" dirty="0" smtClean="0">
              <a:latin typeface="Arial" pitchFamily="34" charset="0"/>
              <a:ea typeface="Times New Roman" pitchFamily="18" charset="0"/>
              <a:cs typeface="Arial" pitchFamily="34" charset="0"/>
            </a:endParaRPr>
          </a:p>
          <a:p>
            <a:pPr marL="285750" lvl="0" indent="-285750" algn="just" fontAlgn="base">
              <a:spcBef>
                <a:spcPct val="0"/>
              </a:spcBef>
              <a:spcAft>
                <a:spcPct val="0"/>
              </a:spcAft>
              <a:buFont typeface="Wingdings" panose="05000000000000000000" pitchFamily="2" charset="2"/>
              <a:buChar char="q"/>
            </a:pPr>
            <a:r>
              <a:rPr lang="en-US" sz="2700" b="1" dirty="0" smtClean="0">
                <a:latin typeface="Arial" pitchFamily="34" charset="0"/>
                <a:ea typeface="Times New Roman" pitchFamily="18" charset="0"/>
                <a:cs typeface="Arial" pitchFamily="34" charset="0"/>
              </a:rPr>
              <a:t> Publication brings </a:t>
            </a:r>
            <a:r>
              <a:rPr lang="en-US" sz="2700" b="1" dirty="0">
                <a:latin typeface="Arial" pitchFamily="34" charset="0"/>
                <a:ea typeface="Times New Roman" pitchFamily="18" charset="0"/>
                <a:cs typeface="Arial" pitchFamily="34" charset="0"/>
              </a:rPr>
              <a:t>to the scientific community and the public </a:t>
            </a:r>
            <a:r>
              <a:rPr lang="en-US" sz="2700" b="1" dirty="0" smtClean="0">
                <a:latin typeface="Arial" pitchFamily="34" charset="0"/>
                <a:ea typeface="Times New Roman" pitchFamily="18" charset="0"/>
                <a:cs typeface="Arial" pitchFamily="34" charset="0"/>
              </a:rPr>
              <a:t>the </a:t>
            </a:r>
            <a:r>
              <a:rPr lang="en-US" sz="2700" b="1" dirty="0">
                <a:latin typeface="Arial" pitchFamily="34" charset="0"/>
                <a:ea typeface="Times New Roman" pitchFamily="18" charset="0"/>
                <a:cs typeface="Arial" pitchFamily="34" charset="0"/>
              </a:rPr>
              <a:t>outcome of </a:t>
            </a:r>
            <a:r>
              <a:rPr lang="en-US" sz="2700" b="1" dirty="0" smtClean="0">
                <a:latin typeface="Arial" pitchFamily="34" charset="0"/>
                <a:ea typeface="Times New Roman" pitchFamily="18" charset="0"/>
                <a:cs typeface="Arial" pitchFamily="34" charset="0"/>
              </a:rPr>
              <a:t>these experiences. </a:t>
            </a:r>
          </a:p>
          <a:p>
            <a:pPr marL="285750" lvl="0" indent="-285750" algn="just" fontAlgn="base">
              <a:spcBef>
                <a:spcPct val="0"/>
              </a:spcBef>
              <a:spcAft>
                <a:spcPct val="0"/>
              </a:spcAft>
              <a:buFont typeface="Wingdings" panose="05000000000000000000" pitchFamily="2" charset="2"/>
              <a:buChar char="q"/>
            </a:pPr>
            <a:r>
              <a:rPr lang="en-US" sz="2700" b="1" dirty="0" smtClean="0">
                <a:latin typeface="Arial" pitchFamily="34" charset="0"/>
                <a:ea typeface="Times New Roman" pitchFamily="18" charset="0"/>
                <a:cs typeface="Arial" pitchFamily="34" charset="0"/>
              </a:rPr>
              <a:t> </a:t>
            </a:r>
            <a:r>
              <a:rPr lang="en-US" sz="2700" b="1" dirty="0">
                <a:latin typeface="Arial" pitchFamily="34" charset="0"/>
                <a:ea typeface="Times New Roman" pitchFamily="18" charset="0"/>
                <a:cs typeface="Arial" pitchFamily="34" charset="0"/>
              </a:rPr>
              <a:t>These are the </a:t>
            </a:r>
            <a:r>
              <a:rPr lang="en-US" sz="2700" b="1" dirty="0" smtClean="0">
                <a:latin typeface="Arial" pitchFamily="34" charset="0"/>
                <a:ea typeface="Times New Roman" pitchFamily="18" charset="0"/>
                <a:cs typeface="Arial" pitchFamily="34" charset="0"/>
              </a:rPr>
              <a:t>KPIs for academics globally. </a:t>
            </a:r>
          </a:p>
          <a:p>
            <a:pPr lvl="0" algn="just" fontAlgn="base">
              <a:spcBef>
                <a:spcPct val="0"/>
              </a:spcBef>
              <a:spcAft>
                <a:spcPct val="0"/>
              </a:spcAft>
            </a:pPr>
            <a:endParaRPr lang="en-US" sz="2700" b="1" dirty="0">
              <a:latin typeface="Arial" pitchFamily="34" charset="0"/>
              <a:ea typeface="Times New Roman" pitchFamily="18" charset="0"/>
              <a:cs typeface="Arial" pitchFamily="34" charset="0"/>
            </a:endParaRPr>
          </a:p>
          <a:p>
            <a:pPr marL="285750" lvl="0" indent="-285750" algn="just" fontAlgn="base">
              <a:spcBef>
                <a:spcPct val="0"/>
              </a:spcBef>
              <a:spcAft>
                <a:spcPct val="0"/>
              </a:spcAft>
              <a:buFont typeface="Wingdings" panose="05000000000000000000" pitchFamily="2" charset="2"/>
              <a:buChar char="q"/>
            </a:pPr>
            <a:r>
              <a:rPr lang="en-US" sz="2700" b="1" dirty="0" smtClean="0">
                <a:latin typeface="Arial" pitchFamily="34" charset="0"/>
                <a:ea typeface="Times New Roman" pitchFamily="18" charset="0"/>
                <a:cs typeface="Arial" pitchFamily="34" charset="0"/>
              </a:rPr>
              <a:t> In </a:t>
            </a:r>
            <a:r>
              <a:rPr lang="en-US" sz="2700" b="1" dirty="0">
                <a:latin typeface="Arial" pitchFamily="34" charset="0"/>
                <a:ea typeface="Times New Roman" pitchFamily="18" charset="0"/>
                <a:cs typeface="Arial" pitchFamily="34" charset="0"/>
              </a:rPr>
              <a:t>some climes, the progression and remunerations </a:t>
            </a:r>
            <a:r>
              <a:rPr lang="en-US" sz="2700" b="1" dirty="0" smtClean="0">
                <a:latin typeface="Arial" pitchFamily="34" charset="0"/>
                <a:ea typeface="Times New Roman" pitchFamily="18" charset="0"/>
                <a:cs typeface="Arial" pitchFamily="34" charset="0"/>
              </a:rPr>
              <a:t>are </a:t>
            </a:r>
            <a:r>
              <a:rPr lang="en-US" sz="2700" b="1" dirty="0">
                <a:latin typeface="Arial" pitchFamily="34" charset="0"/>
                <a:ea typeface="Times New Roman" pitchFamily="18" charset="0"/>
                <a:cs typeface="Arial" pitchFamily="34" charset="0"/>
              </a:rPr>
              <a:t>not uniform, but tied </a:t>
            </a:r>
            <a:r>
              <a:rPr lang="en-US" sz="2700" b="1" dirty="0" smtClean="0">
                <a:latin typeface="Arial" pitchFamily="34" charset="0"/>
                <a:ea typeface="Times New Roman" pitchFamily="18" charset="0"/>
                <a:cs typeface="Arial" pitchFamily="34" charset="0"/>
              </a:rPr>
              <a:t>to </a:t>
            </a:r>
            <a:r>
              <a:rPr lang="en-US" sz="2700" b="1" dirty="0">
                <a:latin typeface="Arial" pitchFamily="34" charset="0"/>
                <a:ea typeface="Times New Roman" pitchFamily="18" charset="0"/>
                <a:cs typeface="Arial" pitchFamily="34" charset="0"/>
              </a:rPr>
              <a:t>individual contributions to knowledge epitomized by research and publication. </a:t>
            </a:r>
            <a:endParaRPr lang="en-US" sz="2700" b="1" dirty="0" smtClean="0">
              <a:latin typeface="Arial" pitchFamily="34" charset="0"/>
              <a:ea typeface="Times New Roman" pitchFamily="18"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534400" cy="6863417"/>
          </a:xfrm>
          <a:prstGeom prst="rect">
            <a:avLst/>
          </a:prstGeom>
        </p:spPr>
        <p:txBody>
          <a:bodyPr wrap="square">
            <a:spAutoFit/>
          </a:bodyPr>
          <a:lstStyle/>
          <a:p>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2400" b="1" dirty="0" smtClean="0">
                <a:latin typeface="Arial" pitchFamily="34" charset="0"/>
                <a:ea typeface="Times New Roman" pitchFamily="18" charset="0"/>
                <a:cs typeface="Arial" pitchFamily="34" charset="0"/>
              </a:rPr>
              <a:t>Background History</a:t>
            </a:r>
          </a:p>
          <a:p>
            <a:r>
              <a:rPr lang="en-US" sz="2800" dirty="0" smtClean="0">
                <a:latin typeface="Arial" pitchFamily="34" charset="0"/>
                <a:ea typeface="Times New Roman" pitchFamily="18" charset="0"/>
                <a:cs typeface="Arial" pitchFamily="34" charset="0"/>
              </a:rPr>
              <a:t>The Yellow Book guides promotion of academic staff in the University of Nigeria</a:t>
            </a:r>
            <a:r>
              <a:rPr lang="en-US" sz="2400" b="1" dirty="0" smtClean="0">
                <a:latin typeface="Arial" pitchFamily="34" charset="0"/>
                <a:ea typeface="Times New Roman" pitchFamily="18" charset="0"/>
                <a:cs typeface="Arial" pitchFamily="34" charset="0"/>
              </a:rPr>
              <a:t>. </a:t>
            </a:r>
          </a:p>
          <a:p>
            <a:endParaRPr lang="en-US" sz="2400" b="1" dirty="0" smtClean="0">
              <a:latin typeface="Arial" pitchFamily="34" charset="0"/>
              <a:ea typeface="Times New Roman" pitchFamily="18" charset="0"/>
              <a:cs typeface="Arial" pitchFamily="34" charset="0"/>
            </a:endParaRPr>
          </a:p>
          <a:p>
            <a:r>
              <a:rPr lang="en-US" sz="2800" b="1" dirty="0" smtClean="0">
                <a:latin typeface="Arial" pitchFamily="34" charset="0"/>
                <a:ea typeface="Times New Roman" pitchFamily="18" charset="0"/>
                <a:cs typeface="Arial" pitchFamily="34" charset="0"/>
              </a:rPr>
              <a:t>Review history </a:t>
            </a:r>
          </a:p>
          <a:p>
            <a:pPr marL="342900" indent="-342900">
              <a:buFont typeface="Wingdings" panose="05000000000000000000" pitchFamily="2" charset="2"/>
              <a:buChar char="q"/>
            </a:pPr>
            <a:r>
              <a:rPr lang="en-US" sz="2800" dirty="0" smtClean="0">
                <a:latin typeface="Arial" pitchFamily="34" charset="0"/>
                <a:ea typeface="Times New Roman" pitchFamily="18" charset="0"/>
                <a:cs typeface="Arial" pitchFamily="34" charset="0"/>
              </a:rPr>
              <a:t>The </a:t>
            </a:r>
            <a:r>
              <a:rPr lang="en-US" sz="2800" dirty="0">
                <a:latin typeface="Arial" pitchFamily="34" charset="0"/>
                <a:ea typeface="Times New Roman" pitchFamily="18" charset="0"/>
                <a:cs typeface="Arial" pitchFamily="34" charset="0"/>
              </a:rPr>
              <a:t>first review took place in April 1982, </a:t>
            </a:r>
            <a:endParaRPr lang="en-US" sz="2800" dirty="0" smtClean="0">
              <a:latin typeface="Arial" pitchFamily="34" charset="0"/>
              <a:ea typeface="Times New Roman" pitchFamily="18" charset="0"/>
              <a:cs typeface="Arial" pitchFamily="34" charset="0"/>
            </a:endParaRPr>
          </a:p>
          <a:p>
            <a:pPr marL="342900" indent="-342900">
              <a:buFont typeface="Wingdings" panose="05000000000000000000" pitchFamily="2" charset="2"/>
              <a:buChar char="q"/>
            </a:pPr>
            <a:r>
              <a:rPr lang="en-US" sz="2800" dirty="0" smtClean="0">
                <a:latin typeface="Arial" pitchFamily="34" charset="0"/>
                <a:ea typeface="Times New Roman" pitchFamily="18" charset="0"/>
                <a:cs typeface="Arial" pitchFamily="34" charset="0"/>
              </a:rPr>
              <a:t>Followed </a:t>
            </a:r>
            <a:r>
              <a:rPr lang="en-US" sz="2800" dirty="0">
                <a:latin typeface="Arial" pitchFamily="34" charset="0"/>
                <a:ea typeface="Times New Roman" pitchFamily="18" charset="0"/>
                <a:cs typeface="Arial" pitchFamily="34" charset="0"/>
              </a:rPr>
              <a:t>closely by the second in 1984 due to the request of a Visitation Panel, </a:t>
            </a:r>
            <a:r>
              <a:rPr lang="en-US" sz="2800" dirty="0" smtClean="0">
                <a:latin typeface="Arial" pitchFamily="34" charset="0"/>
                <a:ea typeface="Times New Roman" pitchFamily="18" charset="0"/>
                <a:cs typeface="Arial" pitchFamily="34" charset="0"/>
              </a:rPr>
              <a:t> </a:t>
            </a:r>
          </a:p>
          <a:p>
            <a:pPr marL="342900" indent="-342900">
              <a:buFont typeface="Wingdings" panose="05000000000000000000" pitchFamily="2" charset="2"/>
              <a:buChar char="q"/>
            </a:pPr>
            <a:r>
              <a:rPr lang="en-US" sz="2800" dirty="0" smtClean="0">
                <a:latin typeface="Arial" pitchFamily="34" charset="0"/>
                <a:ea typeface="Times New Roman" pitchFamily="18" charset="0"/>
                <a:cs typeface="Arial" pitchFamily="34" charset="0"/>
              </a:rPr>
              <a:t>The </a:t>
            </a:r>
            <a:r>
              <a:rPr lang="en-US" sz="2800" dirty="0">
                <a:latin typeface="Arial" pitchFamily="34" charset="0"/>
                <a:ea typeface="Times New Roman" pitchFamily="18" charset="0"/>
                <a:cs typeface="Arial" pitchFamily="34" charset="0"/>
              </a:rPr>
              <a:t>third edition in March 1994. </a:t>
            </a:r>
            <a:endParaRPr lang="en-US" sz="2800" dirty="0" smtClean="0">
              <a:latin typeface="Arial" pitchFamily="34" charset="0"/>
              <a:ea typeface="Times New Roman" pitchFamily="18" charset="0"/>
              <a:cs typeface="Arial" pitchFamily="34" charset="0"/>
            </a:endParaRPr>
          </a:p>
          <a:p>
            <a:pPr marL="342900" indent="-342900">
              <a:buFont typeface="Wingdings" panose="05000000000000000000" pitchFamily="2" charset="2"/>
              <a:buChar char="q"/>
            </a:pPr>
            <a:r>
              <a:rPr lang="en-US" sz="2800" dirty="0" smtClean="0">
                <a:latin typeface="Arial" pitchFamily="34" charset="0"/>
                <a:ea typeface="Times New Roman" pitchFamily="18" charset="0"/>
                <a:cs typeface="Arial" pitchFamily="34" charset="0"/>
              </a:rPr>
              <a:t>Following </a:t>
            </a:r>
            <a:r>
              <a:rPr lang="en-US" sz="2800" dirty="0">
                <a:latin typeface="Arial" pitchFamily="34" charset="0"/>
                <a:ea typeface="Times New Roman" pitchFamily="18" charset="0"/>
                <a:cs typeface="Arial" pitchFamily="34" charset="0"/>
              </a:rPr>
              <a:t>the challenges posed by aspects of the Yellow Book, an addendum was added in 1997 to address them. </a:t>
            </a:r>
            <a:endParaRPr lang="en-US" sz="2800" dirty="0" smtClean="0">
              <a:latin typeface="Arial" pitchFamily="34" charset="0"/>
              <a:ea typeface="Times New Roman" pitchFamily="18" charset="0"/>
              <a:cs typeface="Arial" pitchFamily="34" charset="0"/>
            </a:endParaRPr>
          </a:p>
          <a:p>
            <a:pPr marL="342900" indent="-342900">
              <a:buFont typeface="Wingdings" panose="05000000000000000000" pitchFamily="2" charset="2"/>
              <a:buChar char="q"/>
            </a:pPr>
            <a:r>
              <a:rPr lang="en-US" sz="2800" dirty="0" smtClean="0">
                <a:latin typeface="Arial" pitchFamily="34" charset="0"/>
                <a:ea typeface="Times New Roman" pitchFamily="18" charset="0"/>
                <a:cs typeface="Arial" pitchFamily="34" charset="0"/>
              </a:rPr>
              <a:t>On </a:t>
            </a:r>
            <a:r>
              <a:rPr lang="en-US" sz="2800" dirty="0">
                <a:latin typeface="Arial" pitchFamily="34" charset="0"/>
                <a:ea typeface="Times New Roman" pitchFamily="18" charset="0"/>
                <a:cs typeface="Arial" pitchFamily="34" charset="0"/>
              </a:rPr>
              <a:t>February 14, 2006, </a:t>
            </a:r>
            <a:r>
              <a:rPr lang="en-US" sz="2800" dirty="0" smtClean="0">
                <a:latin typeface="Arial" pitchFamily="34" charset="0"/>
                <a:ea typeface="Times New Roman" pitchFamily="18" charset="0"/>
                <a:cs typeface="Arial" pitchFamily="34" charset="0"/>
              </a:rPr>
              <a:t>the </a:t>
            </a:r>
            <a:r>
              <a:rPr lang="en-US" sz="2800" dirty="0">
                <a:latin typeface="Arial" pitchFamily="34" charset="0"/>
                <a:ea typeface="Times New Roman" pitchFamily="18" charset="0"/>
                <a:cs typeface="Arial" pitchFamily="34" charset="0"/>
              </a:rPr>
              <a:t>4th edition took </a:t>
            </a:r>
            <a:r>
              <a:rPr lang="en-US" sz="2800" dirty="0" smtClean="0">
                <a:latin typeface="Arial" pitchFamily="34" charset="0"/>
                <a:ea typeface="Times New Roman" pitchFamily="18" charset="0"/>
                <a:cs typeface="Arial" pitchFamily="34" charset="0"/>
              </a:rPr>
              <a:t>effect, </a:t>
            </a:r>
            <a:r>
              <a:rPr lang="en-US" sz="2800" dirty="0">
                <a:latin typeface="Arial" pitchFamily="34" charset="0"/>
                <a:ea typeface="Times New Roman" pitchFamily="18" charset="0"/>
                <a:cs typeface="Arial" pitchFamily="34" charset="0"/>
              </a:rPr>
              <a:t>and </a:t>
            </a:r>
            <a:endParaRPr lang="en-US" sz="2800" dirty="0" smtClean="0">
              <a:latin typeface="Arial" pitchFamily="34" charset="0"/>
              <a:ea typeface="Times New Roman" pitchFamily="18" charset="0"/>
              <a:cs typeface="Arial" pitchFamily="34" charset="0"/>
            </a:endParaRPr>
          </a:p>
          <a:p>
            <a:pPr marL="342900" indent="-342900">
              <a:buFont typeface="Wingdings" panose="05000000000000000000" pitchFamily="2" charset="2"/>
              <a:buChar char="q"/>
            </a:pPr>
            <a:r>
              <a:rPr lang="en-US" sz="2800" dirty="0" smtClean="0">
                <a:latin typeface="Arial" pitchFamily="34" charset="0"/>
                <a:ea typeface="Times New Roman" pitchFamily="18" charset="0"/>
                <a:cs typeface="Arial" pitchFamily="34" charset="0"/>
              </a:rPr>
              <a:t>Subsequently </a:t>
            </a:r>
            <a:r>
              <a:rPr lang="en-US" sz="2800" dirty="0">
                <a:latin typeface="Arial" pitchFamily="34" charset="0"/>
                <a:ea typeface="Times New Roman" pitchFamily="18" charset="0"/>
                <a:cs typeface="Arial" pitchFamily="34" charset="0"/>
              </a:rPr>
              <a:t>the 5th edition in March 2015. </a:t>
            </a:r>
          </a:p>
          <a:p>
            <a:endParaRPr kumimoji="0" lang="en-US" sz="280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28600" y="307774"/>
            <a:ext cx="86868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lang="en-US" sz="2000" b="1" dirty="0" smtClean="0">
                <a:latin typeface="Arial" pitchFamily="34" charset="0"/>
                <a:ea typeface="Times New Roman" pitchFamily="18" charset="0"/>
                <a:cs typeface="Arial" pitchFamily="34" charset="0"/>
              </a:rPr>
              <a:t>Basic Features and Challenges</a:t>
            </a:r>
            <a:endParaRPr lang="en-US" sz="2000" b="1" dirty="0" smtClean="0">
              <a:latin typeface="Arial" pitchFamily="34" charset="0"/>
              <a:cs typeface="Arial" pitchFamily="34" charset="0"/>
            </a:endParaRPr>
          </a:p>
          <a:p>
            <a:pPr marL="342900" indent="-342900">
              <a:buFont typeface="Wingdings" panose="05000000000000000000" pitchFamily="2" charset="2"/>
              <a:buChar char="q"/>
            </a:pPr>
            <a:r>
              <a:rPr lang="en-US" sz="2000" b="1" dirty="0">
                <a:latin typeface="Arial" pitchFamily="34" charset="0"/>
                <a:cs typeface="Arial" pitchFamily="34" charset="0"/>
              </a:rPr>
              <a:t>T</a:t>
            </a:r>
            <a:r>
              <a:rPr lang="en-US" sz="2000" b="1" dirty="0" smtClean="0">
                <a:latin typeface="Arial" pitchFamily="34" charset="0"/>
                <a:cs typeface="Arial" pitchFamily="34" charset="0"/>
              </a:rPr>
              <a:t>he </a:t>
            </a:r>
            <a:r>
              <a:rPr lang="en-US" sz="2000" b="1" dirty="0">
                <a:latin typeface="Arial" pitchFamily="34" charset="0"/>
                <a:cs typeface="Arial" pitchFamily="34" charset="0"/>
              </a:rPr>
              <a:t>“pyramid structure</a:t>
            </a:r>
            <a:r>
              <a:rPr lang="en-US" sz="2000" dirty="0">
                <a:latin typeface="Arial" pitchFamily="34" charset="0"/>
                <a:cs typeface="Arial" pitchFamily="34" charset="0"/>
              </a:rPr>
              <a:t>”, </a:t>
            </a:r>
            <a:r>
              <a:rPr lang="en-US" sz="2000" dirty="0" smtClean="0">
                <a:latin typeface="Arial" pitchFamily="34" charset="0"/>
                <a:cs typeface="Arial" pitchFamily="34" charset="0"/>
              </a:rPr>
              <a:t>in which the </a:t>
            </a:r>
            <a:r>
              <a:rPr lang="en-US" sz="2000" dirty="0">
                <a:latin typeface="Arial" pitchFamily="34" charset="0"/>
                <a:cs typeface="Arial" pitchFamily="34" charset="0"/>
              </a:rPr>
              <a:t>space available became narrower as one ascended the academic ladder. </a:t>
            </a:r>
            <a:endParaRPr lang="en-US" sz="2000" dirty="0" smtClean="0">
              <a:latin typeface="Arial" pitchFamily="34" charset="0"/>
              <a:cs typeface="Arial" pitchFamily="34" charset="0"/>
            </a:endParaRPr>
          </a:p>
          <a:p>
            <a:pPr marL="342900" indent="-342900">
              <a:buFont typeface="Wingdings" panose="05000000000000000000" pitchFamily="2" charset="2"/>
              <a:buChar char="ü"/>
            </a:pPr>
            <a:r>
              <a:rPr lang="en-US" sz="2000" dirty="0" smtClean="0">
                <a:latin typeface="Arial" pitchFamily="34" charset="0"/>
                <a:cs typeface="Arial" pitchFamily="34" charset="0"/>
              </a:rPr>
              <a:t>Each department was assigned slots according to its establishment. </a:t>
            </a:r>
          </a:p>
          <a:p>
            <a:pPr marL="342900" indent="-342900">
              <a:buFont typeface="Wingdings" panose="05000000000000000000" pitchFamily="2" charset="2"/>
              <a:buChar char="ü"/>
            </a:pPr>
            <a:r>
              <a:rPr lang="en-US" sz="2000" dirty="0" smtClean="0">
                <a:latin typeface="Arial" pitchFamily="34" charset="0"/>
                <a:cs typeface="Arial" pitchFamily="34" charset="0"/>
              </a:rPr>
              <a:t>The </a:t>
            </a:r>
            <a:r>
              <a:rPr lang="en-US" sz="2000" dirty="0">
                <a:latin typeface="Arial" pitchFamily="34" charset="0"/>
                <a:cs typeface="Arial" pitchFamily="34" charset="0"/>
              </a:rPr>
              <a:t>establishment was so </a:t>
            </a:r>
            <a:r>
              <a:rPr lang="en-US" sz="2000" dirty="0" smtClean="0">
                <a:latin typeface="Arial" pitchFamily="34" charset="0"/>
                <a:cs typeface="Arial" pitchFamily="34" charset="0"/>
              </a:rPr>
              <a:t>limited that many academics </a:t>
            </a:r>
            <a:r>
              <a:rPr lang="en-US" sz="2000" dirty="0">
                <a:latin typeface="Arial" pitchFamily="34" charset="0"/>
                <a:cs typeface="Arial" pitchFamily="34" charset="0"/>
              </a:rPr>
              <a:t>waited endlessly to be promoted. </a:t>
            </a:r>
            <a:endParaRPr lang="en-US" sz="2000" dirty="0" smtClean="0">
              <a:latin typeface="Arial" pitchFamily="34" charset="0"/>
              <a:cs typeface="Arial" pitchFamily="34" charset="0"/>
            </a:endParaRPr>
          </a:p>
          <a:p>
            <a:pPr marL="342900" indent="-342900">
              <a:buFont typeface="Wingdings" panose="05000000000000000000" pitchFamily="2" charset="2"/>
              <a:buChar char="ü"/>
            </a:pPr>
            <a:r>
              <a:rPr lang="en-US" sz="2000" dirty="0" smtClean="0">
                <a:latin typeface="Arial" pitchFamily="34" charset="0"/>
                <a:cs typeface="Arial" pitchFamily="34" charset="0"/>
              </a:rPr>
              <a:t>Progression </a:t>
            </a:r>
            <a:r>
              <a:rPr lang="en-US" sz="2000" dirty="0">
                <a:latin typeface="Arial" pitchFamily="34" charset="0"/>
                <a:cs typeface="Arial" pitchFamily="34" charset="0"/>
              </a:rPr>
              <a:t>depended less on one’s publications, and more on available establishment</a:t>
            </a:r>
            <a:r>
              <a:rPr lang="en-US" sz="2000" dirty="0" smtClean="0">
                <a:latin typeface="Arial" pitchFamily="34" charset="0"/>
                <a:cs typeface="Arial" pitchFamily="34" charset="0"/>
              </a:rPr>
              <a:t>. </a:t>
            </a:r>
          </a:p>
          <a:p>
            <a:pPr marL="342900" indent="-342900">
              <a:buFont typeface="Wingdings" panose="05000000000000000000" pitchFamily="2" charset="2"/>
              <a:buChar char="ü"/>
            </a:pPr>
            <a:r>
              <a:rPr lang="en-US" sz="2000" dirty="0">
                <a:latin typeface="Arial" pitchFamily="34" charset="0"/>
                <a:cs typeface="Arial" pitchFamily="34" charset="0"/>
              </a:rPr>
              <a:t>O</a:t>
            </a:r>
            <a:r>
              <a:rPr lang="en-US" sz="2000" dirty="0" smtClean="0">
                <a:latin typeface="Arial" pitchFamily="34" charset="0"/>
                <a:cs typeface="Arial" pitchFamily="34" charset="0"/>
              </a:rPr>
              <a:t>ne </a:t>
            </a:r>
            <a:r>
              <a:rPr lang="en-US" sz="2000" dirty="0">
                <a:latin typeface="Arial" pitchFamily="34" charset="0"/>
                <a:cs typeface="Arial" pitchFamily="34" charset="0"/>
              </a:rPr>
              <a:t>either waited for the person occupying the last available space to retire or die before one’s ascent. </a:t>
            </a:r>
            <a:endParaRPr lang="en-US" sz="2000" dirty="0" smtClean="0">
              <a:latin typeface="Arial" pitchFamily="34" charset="0"/>
              <a:cs typeface="Arial" pitchFamily="34" charset="0"/>
            </a:endParaRPr>
          </a:p>
          <a:p>
            <a:pPr marL="342900" indent="-342900">
              <a:buFont typeface="Wingdings" panose="05000000000000000000" pitchFamily="2" charset="2"/>
              <a:buChar char="ü"/>
            </a:pPr>
            <a:r>
              <a:rPr lang="en-US" sz="2000" dirty="0" smtClean="0">
                <a:latin typeface="Arial" pitchFamily="34" charset="0"/>
                <a:cs typeface="Arial" pitchFamily="34" charset="0"/>
              </a:rPr>
              <a:t>Some staff left out </a:t>
            </a:r>
            <a:r>
              <a:rPr lang="en-US" sz="2000" dirty="0">
                <a:latin typeface="Arial" pitchFamily="34" charset="0"/>
                <a:cs typeface="Arial" pitchFamily="34" charset="0"/>
              </a:rPr>
              <a:t>of frustration to the ministries and parastatals. </a:t>
            </a:r>
            <a:endParaRPr lang="en-US" sz="2000" dirty="0" smtClean="0">
              <a:latin typeface="Arial" pitchFamily="34" charset="0"/>
              <a:cs typeface="Arial" pitchFamily="34" charset="0"/>
            </a:endParaRPr>
          </a:p>
          <a:p>
            <a:pPr marL="342900" indent="-342900">
              <a:buFont typeface="Wingdings" panose="05000000000000000000" pitchFamily="2" charset="2"/>
              <a:buChar char="q"/>
            </a:pPr>
            <a:r>
              <a:rPr lang="en-US" sz="2000" b="1" dirty="0" smtClean="0">
                <a:latin typeface="Arial" pitchFamily="34" charset="0"/>
                <a:cs typeface="Arial" pitchFamily="34" charset="0"/>
              </a:rPr>
              <a:t>Globalization of pyramid structure</a:t>
            </a:r>
          </a:p>
          <a:p>
            <a:pPr marL="342900" indent="-342900">
              <a:buFont typeface="Wingdings" panose="05000000000000000000" pitchFamily="2" charset="2"/>
              <a:buChar char="ü"/>
            </a:pPr>
            <a:r>
              <a:rPr lang="en-US" sz="2000" dirty="0">
                <a:latin typeface="Arial" pitchFamily="34" charset="0"/>
                <a:cs typeface="Arial" pitchFamily="34" charset="0"/>
              </a:rPr>
              <a:t>T</a:t>
            </a:r>
            <a:r>
              <a:rPr lang="en-US" sz="2000" dirty="0" smtClean="0">
                <a:latin typeface="Arial" pitchFamily="34" charset="0"/>
                <a:cs typeface="Arial" pitchFamily="34" charset="0"/>
              </a:rPr>
              <a:t>he </a:t>
            </a:r>
            <a:r>
              <a:rPr lang="en-US" sz="2000" dirty="0">
                <a:latin typeface="Arial" pitchFamily="34" charset="0"/>
                <a:cs typeface="Arial" pitchFamily="34" charset="0"/>
              </a:rPr>
              <a:t>process was globalized along faculty </a:t>
            </a:r>
            <a:r>
              <a:rPr lang="en-US" sz="2000" dirty="0" smtClean="0">
                <a:latin typeface="Arial" pitchFamily="34" charset="0"/>
                <a:cs typeface="Arial" pitchFamily="34" charset="0"/>
              </a:rPr>
              <a:t>lines </a:t>
            </a:r>
            <a:r>
              <a:rPr lang="en-US" sz="2000" dirty="0">
                <a:latin typeface="Arial" pitchFamily="34" charset="0"/>
                <a:cs typeface="Arial" pitchFamily="34" charset="0"/>
              </a:rPr>
              <a:t>in 1995. </a:t>
            </a:r>
            <a:endParaRPr lang="en-US" sz="2000" dirty="0" smtClean="0">
              <a:latin typeface="Arial" pitchFamily="34" charset="0"/>
              <a:cs typeface="Arial" pitchFamily="34" charset="0"/>
            </a:endParaRPr>
          </a:p>
          <a:p>
            <a:pPr marL="342900" indent="-342900">
              <a:buFont typeface="Wingdings" panose="05000000000000000000" pitchFamily="2" charset="2"/>
              <a:buChar char="ü"/>
            </a:pPr>
            <a:r>
              <a:rPr lang="en-US" sz="2000" dirty="0">
                <a:latin typeface="Arial" pitchFamily="34" charset="0"/>
                <a:cs typeface="Arial" pitchFamily="34" charset="0"/>
              </a:rPr>
              <a:t>M</a:t>
            </a:r>
            <a:r>
              <a:rPr lang="en-US" sz="2000" dirty="0" smtClean="0">
                <a:latin typeface="Arial" pitchFamily="34" charset="0"/>
                <a:cs typeface="Arial" pitchFamily="34" charset="0"/>
              </a:rPr>
              <a:t>any </a:t>
            </a:r>
            <a:r>
              <a:rPr lang="en-US" sz="2000" dirty="0">
                <a:latin typeface="Arial" pitchFamily="34" charset="0"/>
                <a:cs typeface="Arial" pitchFamily="34" charset="0"/>
              </a:rPr>
              <a:t>staff got their promotion after many endless years. </a:t>
            </a:r>
            <a:endParaRPr lang="en-US" sz="2000" dirty="0" smtClean="0">
              <a:latin typeface="Arial" pitchFamily="34" charset="0"/>
              <a:cs typeface="Arial" pitchFamily="34" charset="0"/>
            </a:endParaRPr>
          </a:p>
          <a:p>
            <a:pPr marL="342900" indent="-342900">
              <a:buFont typeface="Wingdings" panose="05000000000000000000" pitchFamily="2" charset="2"/>
              <a:buChar char="ü"/>
            </a:pPr>
            <a:r>
              <a:rPr lang="en-US" sz="2000" dirty="0">
                <a:latin typeface="Arial" pitchFamily="34" charset="0"/>
                <a:cs typeface="Arial" pitchFamily="34" charset="0"/>
              </a:rPr>
              <a:t>T</a:t>
            </a:r>
            <a:r>
              <a:rPr lang="en-US" sz="2000" dirty="0" smtClean="0">
                <a:latin typeface="Arial" pitchFamily="34" charset="0"/>
                <a:cs typeface="Arial" pitchFamily="34" charset="0"/>
              </a:rPr>
              <a:t>he scramble for the new openings, and the indifference to article publication occasioned by the pyramid structure, resulted in new challenges.</a:t>
            </a:r>
          </a:p>
          <a:p>
            <a:pPr marL="800100" lvl="1" indent="-342900">
              <a:buFont typeface="Wingdings" panose="05000000000000000000" pitchFamily="2" charset="2"/>
              <a:buChar char="§"/>
            </a:pPr>
            <a:r>
              <a:rPr lang="en-US" sz="2000" dirty="0" smtClean="0">
                <a:latin typeface="Arial" pitchFamily="34" charset="0"/>
                <a:cs typeface="Arial" pitchFamily="34" charset="0"/>
              </a:rPr>
              <a:t>self-publishing, with articles </a:t>
            </a:r>
            <a:r>
              <a:rPr lang="en-US" sz="2000" dirty="0">
                <a:latin typeface="Arial" pitchFamily="34" charset="0"/>
                <a:cs typeface="Arial" pitchFamily="34" charset="0"/>
              </a:rPr>
              <a:t>published in </a:t>
            </a:r>
            <a:r>
              <a:rPr lang="en-US" sz="2000" dirty="0" smtClean="0">
                <a:latin typeface="Arial" pitchFamily="34" charset="0"/>
                <a:cs typeface="Arial" pitchFamily="34" charset="0"/>
              </a:rPr>
              <a:t>staff offices</a:t>
            </a:r>
            <a:r>
              <a:rPr lang="en-US" sz="2000" dirty="0">
                <a:latin typeface="Arial" pitchFamily="34" charset="0"/>
                <a:cs typeface="Arial" pitchFamily="34" charset="0"/>
              </a:rPr>
              <a:t>; </a:t>
            </a:r>
            <a:endParaRPr lang="en-US" sz="2000" dirty="0" smtClean="0">
              <a:latin typeface="Arial" pitchFamily="34" charset="0"/>
              <a:cs typeface="Arial" pitchFamily="34" charset="0"/>
            </a:endParaRPr>
          </a:p>
          <a:p>
            <a:pPr marL="800100" lvl="1" indent="-342900">
              <a:buFont typeface="Wingdings" panose="05000000000000000000" pitchFamily="2" charset="2"/>
              <a:buChar char="§"/>
            </a:pPr>
            <a:r>
              <a:rPr lang="en-US" sz="2000" dirty="0" smtClean="0">
                <a:latin typeface="Arial" pitchFamily="34" charset="0"/>
                <a:cs typeface="Arial" pitchFamily="34" charset="0"/>
              </a:rPr>
              <a:t>manipulation </a:t>
            </a:r>
            <a:r>
              <a:rPr lang="en-US" sz="2000" dirty="0">
                <a:latin typeface="Arial" pitchFamily="34" charset="0"/>
                <a:cs typeface="Arial" pitchFamily="34" charset="0"/>
              </a:rPr>
              <a:t>and/or manufacture of acceptance </a:t>
            </a:r>
            <a:r>
              <a:rPr lang="en-US" sz="2000" dirty="0" smtClean="0">
                <a:latin typeface="Arial" pitchFamily="34" charset="0"/>
                <a:cs typeface="Arial" pitchFamily="34" charset="0"/>
              </a:rPr>
              <a:t>letters,</a:t>
            </a:r>
          </a:p>
          <a:p>
            <a:pPr marL="800100" lvl="1" indent="-342900">
              <a:buFont typeface="Wingdings" panose="05000000000000000000" pitchFamily="2" charset="2"/>
              <a:buChar char="§"/>
            </a:pPr>
            <a:r>
              <a:rPr lang="en-US" sz="2000" dirty="0" smtClean="0">
                <a:latin typeface="Arial" pitchFamily="34" charset="0"/>
                <a:cs typeface="Arial" pitchFamily="34" charset="0"/>
              </a:rPr>
              <a:t>weakening peer </a:t>
            </a:r>
            <a:r>
              <a:rPr lang="en-US" sz="2000" dirty="0">
                <a:latin typeface="Arial" pitchFamily="34" charset="0"/>
                <a:cs typeface="Arial" pitchFamily="34" charset="0"/>
              </a:rPr>
              <a:t>review mechanism occasioned by </a:t>
            </a:r>
            <a:r>
              <a:rPr lang="en-US" sz="2000" dirty="0" smtClean="0">
                <a:latin typeface="Arial" pitchFamily="34" charset="0"/>
                <a:cs typeface="Arial" pitchFamily="34" charset="0"/>
              </a:rPr>
              <a:t>the </a:t>
            </a:r>
            <a:r>
              <a:rPr lang="en-US" sz="2000" dirty="0">
                <a:latin typeface="Arial" pitchFamily="34" charset="0"/>
                <a:cs typeface="Arial" pitchFamily="34" charset="0"/>
              </a:rPr>
              <a:t>gradual erosion of official secret </a:t>
            </a:r>
            <a:r>
              <a:rPr lang="en-US" sz="2000" dirty="0" smtClean="0">
                <a:latin typeface="Arial" pitchFamily="34" charset="0"/>
                <a:cs typeface="Arial" pitchFamily="34" charset="0"/>
              </a:rPr>
              <a:t>policy </a:t>
            </a:r>
            <a:r>
              <a:rPr lang="en-US" sz="2000" dirty="0">
                <a:latin typeface="Arial" pitchFamily="34" charset="0"/>
                <a:cs typeface="Arial" pitchFamily="34" charset="0"/>
              </a:rPr>
              <a:t>underlining the process.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8763000" cy="6555641"/>
          </a:xfrm>
          <a:prstGeom prst="rect">
            <a:avLst/>
          </a:prstGeom>
        </p:spPr>
        <p:txBody>
          <a:bodyPr wrap="square">
            <a:spAutoFit/>
          </a:bodyPr>
          <a:lstStyle/>
          <a:p>
            <a:pPr marL="342900" indent="-342900">
              <a:buFont typeface="Wingdings" panose="05000000000000000000" pitchFamily="2" charset="2"/>
              <a:buChar char="q"/>
            </a:pPr>
            <a:r>
              <a:rPr lang="en-US" sz="2000" b="1" dirty="0" smtClean="0">
                <a:latin typeface="Arial" pitchFamily="34" charset="0"/>
                <a:cs typeface="Arial" pitchFamily="34" charset="0"/>
              </a:rPr>
              <a:t>Impact Factor Regime without specified bodies</a:t>
            </a:r>
          </a:p>
          <a:p>
            <a:r>
              <a:rPr lang="en-US" sz="2000" b="1" dirty="0" smtClean="0">
                <a:latin typeface="Arial" pitchFamily="34" charset="0"/>
                <a:cs typeface="Arial" pitchFamily="34" charset="0"/>
              </a:rPr>
              <a:t>Basic features</a:t>
            </a:r>
          </a:p>
          <a:p>
            <a:pPr marL="342900" indent="-342900">
              <a:buFont typeface="Wingdings" panose="05000000000000000000" pitchFamily="2" charset="2"/>
              <a:buChar char="ü"/>
            </a:pPr>
            <a:r>
              <a:rPr lang="en-US" sz="2000" dirty="0" smtClean="0">
                <a:latin typeface="Arial" pitchFamily="34" charset="0"/>
                <a:cs typeface="Arial" pitchFamily="34" charset="0"/>
              </a:rPr>
              <a:t>The </a:t>
            </a:r>
            <a:r>
              <a:rPr lang="en-US" sz="2000" dirty="0">
                <a:latin typeface="Arial" pitchFamily="34" charset="0"/>
                <a:cs typeface="Arial" pitchFamily="34" charset="0"/>
              </a:rPr>
              <a:t>quantitative measurement of the relative standing of publications and creative works, referred to as weighting factor enshrined in the recent edition. </a:t>
            </a:r>
            <a:endParaRPr lang="en-US" sz="2000" dirty="0" smtClean="0">
              <a:latin typeface="Arial" pitchFamily="34" charset="0"/>
              <a:cs typeface="Arial" pitchFamily="34" charset="0"/>
            </a:endParaRPr>
          </a:p>
          <a:p>
            <a:pPr marL="342900" indent="-342900">
              <a:buFont typeface="Wingdings" panose="05000000000000000000" pitchFamily="2" charset="2"/>
              <a:buChar char="ü"/>
            </a:pPr>
            <a:r>
              <a:rPr lang="en-US" sz="2000" dirty="0" smtClean="0">
                <a:latin typeface="Arial" pitchFamily="34" charset="0"/>
                <a:cs typeface="Arial" pitchFamily="34" charset="0"/>
              </a:rPr>
              <a:t>Improvement </a:t>
            </a:r>
            <a:r>
              <a:rPr lang="en-US" sz="2000" dirty="0">
                <a:latin typeface="Arial" pitchFamily="34" charset="0"/>
                <a:cs typeface="Arial" pitchFamily="34" charset="0"/>
              </a:rPr>
              <a:t>in the relative scores for double or multiple authors</a:t>
            </a:r>
            <a:r>
              <a:rPr lang="en-US" sz="2000" dirty="0" smtClean="0">
                <a:latin typeface="Arial" pitchFamily="34" charset="0"/>
                <a:cs typeface="Arial" pitchFamily="34" charset="0"/>
              </a:rPr>
              <a:t>.</a:t>
            </a:r>
          </a:p>
          <a:p>
            <a:pPr marL="342900" indent="-342900">
              <a:buFont typeface="Wingdings" panose="05000000000000000000" pitchFamily="2" charset="2"/>
              <a:buChar char="ü"/>
            </a:pPr>
            <a:r>
              <a:rPr lang="en-US" sz="2000" dirty="0" smtClean="0">
                <a:latin typeface="Arial" pitchFamily="34" charset="0"/>
                <a:cs typeface="Arial" pitchFamily="34" charset="0"/>
              </a:rPr>
              <a:t>No </a:t>
            </a:r>
            <a:r>
              <a:rPr lang="en-US" sz="2000" dirty="0">
                <a:latin typeface="Arial" pitchFamily="34" charset="0"/>
                <a:cs typeface="Arial" pitchFamily="34" charset="0"/>
              </a:rPr>
              <a:t>specified impact factor rating body was adopted by the 4th edition of the Yellow Book as prima facie for promotion of academics from senior lecturer to professor. </a:t>
            </a:r>
            <a:endParaRPr lang="en-US" sz="2000" dirty="0" smtClean="0">
              <a:latin typeface="Arial" pitchFamily="34" charset="0"/>
              <a:cs typeface="Arial" pitchFamily="34" charset="0"/>
            </a:endParaRPr>
          </a:p>
          <a:p>
            <a:r>
              <a:rPr lang="en-US" sz="2000" b="1" dirty="0" smtClean="0">
                <a:latin typeface="Arial" pitchFamily="34" charset="0"/>
                <a:cs typeface="Arial" pitchFamily="34" charset="0"/>
              </a:rPr>
              <a:t>  Challenges</a:t>
            </a:r>
          </a:p>
          <a:p>
            <a:pPr marL="342900" indent="-342900">
              <a:buFont typeface="Wingdings" panose="05000000000000000000" pitchFamily="2" charset="2"/>
              <a:buChar char="ü"/>
            </a:pPr>
            <a:r>
              <a:rPr lang="en-US" sz="2000" dirty="0">
                <a:latin typeface="Arial" pitchFamily="34" charset="0"/>
                <a:cs typeface="Arial" pitchFamily="34" charset="0"/>
              </a:rPr>
              <a:t>I</a:t>
            </a:r>
            <a:r>
              <a:rPr lang="en-US" sz="2000" dirty="0" smtClean="0">
                <a:latin typeface="Arial" pitchFamily="34" charset="0"/>
                <a:cs typeface="Arial" pitchFamily="34" charset="0"/>
              </a:rPr>
              <a:t>ts </a:t>
            </a:r>
            <a:r>
              <a:rPr lang="en-US" sz="2000" dirty="0">
                <a:latin typeface="Arial" pitchFamily="34" charset="0"/>
                <a:cs typeface="Arial" pitchFamily="34" charset="0"/>
              </a:rPr>
              <a:t>hurried introduction and the attendant poor level of awareness about its provisions, </a:t>
            </a:r>
            <a:endParaRPr lang="en-US" sz="2000" dirty="0" smtClean="0">
              <a:latin typeface="Arial" pitchFamily="34" charset="0"/>
              <a:cs typeface="Arial" pitchFamily="34" charset="0"/>
            </a:endParaRPr>
          </a:p>
          <a:p>
            <a:pPr marL="342900" indent="-342900">
              <a:buFont typeface="Wingdings" panose="05000000000000000000" pitchFamily="2" charset="2"/>
              <a:buChar char="ü"/>
            </a:pPr>
            <a:r>
              <a:rPr lang="en-US" sz="2000" dirty="0" smtClean="0">
                <a:latin typeface="Arial" pitchFamily="34" charset="0"/>
                <a:cs typeface="Arial" pitchFamily="34" charset="0"/>
              </a:rPr>
              <a:t>Faculties </a:t>
            </a:r>
            <a:r>
              <a:rPr lang="en-US" sz="2000" dirty="0">
                <a:latin typeface="Arial" pitchFamily="34" charset="0"/>
                <a:cs typeface="Arial" pitchFamily="34" charset="0"/>
              </a:rPr>
              <a:t>implemented it </a:t>
            </a:r>
            <a:r>
              <a:rPr lang="en-US" sz="2000" dirty="0" smtClean="0">
                <a:latin typeface="Arial" pitchFamily="34" charset="0"/>
                <a:cs typeface="Arial" pitchFamily="34" charset="0"/>
              </a:rPr>
              <a:t>haphazardly as </a:t>
            </a:r>
            <a:r>
              <a:rPr lang="en-US" sz="2000" dirty="0">
                <a:latin typeface="Arial" pitchFamily="34" charset="0"/>
                <a:cs typeface="Arial" pitchFamily="34" charset="0"/>
              </a:rPr>
              <a:t>the interpretation of the contents of the new rule became a matter for regular debate amongst members of the appraisal committees. </a:t>
            </a:r>
            <a:endParaRPr lang="en-US" sz="2000" dirty="0" smtClean="0">
              <a:latin typeface="Arial" pitchFamily="34" charset="0"/>
              <a:cs typeface="Arial" pitchFamily="34" charset="0"/>
            </a:endParaRPr>
          </a:p>
          <a:p>
            <a:pPr marL="342900" indent="-342900">
              <a:buFont typeface="Wingdings" panose="05000000000000000000" pitchFamily="2" charset="2"/>
              <a:buChar char="ü"/>
            </a:pPr>
            <a:r>
              <a:rPr lang="en-US" sz="2000" dirty="0" smtClean="0">
                <a:latin typeface="Arial" pitchFamily="34" charset="0"/>
                <a:cs typeface="Arial" pitchFamily="34" charset="0"/>
              </a:rPr>
              <a:t>The </a:t>
            </a:r>
            <a:r>
              <a:rPr lang="en-US" sz="2000" dirty="0">
                <a:latin typeface="Arial" pitchFamily="34" charset="0"/>
                <a:cs typeface="Arial" pitchFamily="34" charset="0"/>
              </a:rPr>
              <a:t>classification of publications into international, national, local, reputable and the like also constituted its own problem. </a:t>
            </a:r>
            <a:endParaRPr lang="en-US" sz="2000" dirty="0" smtClean="0">
              <a:latin typeface="Arial" pitchFamily="34" charset="0"/>
              <a:cs typeface="Arial" pitchFamily="34" charset="0"/>
            </a:endParaRPr>
          </a:p>
          <a:p>
            <a:pPr marL="342900" indent="-342900">
              <a:buFont typeface="Wingdings" panose="05000000000000000000" pitchFamily="2" charset="2"/>
              <a:buChar char="ü"/>
            </a:pPr>
            <a:r>
              <a:rPr lang="en-US" sz="2000" dirty="0" smtClean="0">
                <a:latin typeface="Arial" pitchFamily="34" charset="0"/>
                <a:cs typeface="Arial" pitchFamily="34" charset="0"/>
              </a:rPr>
              <a:t>Indeed</a:t>
            </a:r>
            <a:r>
              <a:rPr lang="en-US" sz="2000" dirty="0">
                <a:latin typeface="Arial" pitchFamily="34" charset="0"/>
                <a:cs typeface="Arial" pitchFamily="34" charset="0"/>
              </a:rPr>
              <a:t>, the criteria for determining whether a journal was reputable or not also generated debate and varied interpretations. In some cases, members were completely out of tune with the new reality. </a:t>
            </a:r>
          </a:p>
          <a:p>
            <a:pPr>
              <a:buFont typeface="Wingdings" pitchFamily="2" charset="2"/>
              <a:buChar char="q"/>
            </a:pPr>
            <a:endParaRPr lang="en-US" sz="2000" dirty="0">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56651"/>
            <a:ext cx="9144000" cy="7294305"/>
          </a:xfrm>
          <a:prstGeom prst="rect">
            <a:avLst/>
          </a:prstGeom>
        </p:spPr>
        <p:txBody>
          <a:bodyPr wrap="square">
            <a:spAutoFit/>
          </a:bodyPr>
          <a:lstStyle/>
          <a:p>
            <a:endParaRPr lang="en-US" dirty="0" smtClean="0"/>
          </a:p>
          <a:p>
            <a:endParaRPr lang="en-US" dirty="0"/>
          </a:p>
          <a:p>
            <a:pPr marL="342900" indent="-342900" algn="just">
              <a:buFont typeface="Wingdings" panose="05000000000000000000" pitchFamily="2" charset="2"/>
              <a:buChar char="q"/>
            </a:pPr>
            <a:r>
              <a:rPr lang="en-US" sz="2400" b="1" dirty="0" smtClean="0"/>
              <a:t>Impact Factor Regime with specified bodies, but without statutory backing</a:t>
            </a:r>
          </a:p>
          <a:p>
            <a:pPr algn="just"/>
            <a:r>
              <a:rPr lang="en-US" sz="2400" dirty="0" smtClean="0"/>
              <a:t>From</a:t>
            </a:r>
            <a:r>
              <a:rPr lang="en-US" sz="2400" b="1" dirty="0" smtClean="0"/>
              <a:t> </a:t>
            </a:r>
            <a:r>
              <a:rPr lang="en-US" sz="2400" dirty="0" smtClean="0"/>
              <a:t>2009</a:t>
            </a:r>
            <a:r>
              <a:rPr lang="en-US" sz="2400" dirty="0"/>
              <a:t>, </a:t>
            </a:r>
            <a:r>
              <a:rPr lang="en-US" sz="2400" dirty="0" smtClean="0"/>
              <a:t>two </a:t>
            </a:r>
            <a:r>
              <a:rPr lang="en-US" sz="2400" dirty="0"/>
              <a:t>impact factor rating bodies, namely </a:t>
            </a:r>
            <a:r>
              <a:rPr lang="en-US" sz="2400" dirty="0" smtClean="0"/>
              <a:t>Thomson </a:t>
            </a:r>
            <a:r>
              <a:rPr lang="en-US" sz="2400" dirty="0"/>
              <a:t>Reuters and Scopus, </a:t>
            </a:r>
            <a:r>
              <a:rPr lang="en-US" sz="2400" dirty="0" smtClean="0"/>
              <a:t>were specified as </a:t>
            </a:r>
            <a:r>
              <a:rPr lang="en-US" sz="2400" dirty="0"/>
              <a:t>the minimum benchmark for appraisal or promotion into the senior cadre. </a:t>
            </a:r>
            <a:endParaRPr lang="en-US" sz="2400" dirty="0" smtClean="0"/>
          </a:p>
          <a:p>
            <a:pPr marL="342900" indent="-342900" algn="just">
              <a:buFont typeface="Wingdings" panose="05000000000000000000" pitchFamily="2" charset="2"/>
              <a:buChar char="ü"/>
            </a:pPr>
            <a:r>
              <a:rPr lang="en-US" sz="2400" dirty="0" smtClean="0"/>
              <a:t>This </a:t>
            </a:r>
            <a:r>
              <a:rPr lang="en-US" sz="2400" dirty="0"/>
              <a:t>was informed by the continued abuse of the promotion process by some recalcitrant staff</a:t>
            </a:r>
            <a:r>
              <a:rPr lang="en-US" sz="2400" dirty="0" smtClean="0"/>
              <a:t>.</a:t>
            </a:r>
          </a:p>
          <a:p>
            <a:pPr marL="342900" indent="-342900" algn="just">
              <a:buFont typeface="Wingdings" panose="05000000000000000000" pitchFamily="2" charset="2"/>
              <a:buChar char="ü"/>
            </a:pPr>
            <a:r>
              <a:rPr lang="en-US" sz="2400" dirty="0" smtClean="0"/>
              <a:t> </a:t>
            </a:r>
            <a:r>
              <a:rPr lang="en-US" sz="2400" dirty="0"/>
              <a:t>The process was so-abused, that all manner of impact factor rating bodies, including those that published articles overnight and without peer review, surfaced. </a:t>
            </a:r>
            <a:endParaRPr lang="en-US" sz="2400" dirty="0" smtClean="0"/>
          </a:p>
          <a:p>
            <a:pPr marL="342900" indent="-342900" algn="just">
              <a:buFont typeface="Wingdings" panose="05000000000000000000" pitchFamily="2" charset="2"/>
              <a:buChar char="ü"/>
            </a:pPr>
            <a:r>
              <a:rPr lang="en-US" sz="2400" dirty="0" smtClean="0"/>
              <a:t>Quality was </a:t>
            </a:r>
            <a:r>
              <a:rPr lang="en-US" sz="2400" dirty="0"/>
              <a:t>jettisoned on the altar of number</a:t>
            </a:r>
            <a:r>
              <a:rPr lang="en-US" sz="2400" dirty="0" smtClean="0"/>
              <a:t>. </a:t>
            </a:r>
          </a:p>
          <a:p>
            <a:pPr marL="342900" indent="-342900" algn="just">
              <a:buFont typeface="Wingdings" panose="05000000000000000000" pitchFamily="2" charset="2"/>
              <a:buChar char="ü"/>
            </a:pPr>
            <a:r>
              <a:rPr lang="en-US" sz="2400" dirty="0" smtClean="0"/>
              <a:t>Research </a:t>
            </a:r>
            <a:r>
              <a:rPr lang="en-US" sz="2400" dirty="0"/>
              <a:t>with which the academia is associated was thrown overboard</a:t>
            </a:r>
            <a:r>
              <a:rPr lang="en-US" sz="2400" dirty="0" smtClean="0"/>
              <a:t>. </a:t>
            </a:r>
          </a:p>
          <a:p>
            <a:pPr marL="342900" indent="-342900" algn="just">
              <a:buFont typeface="Wingdings" panose="05000000000000000000" pitchFamily="2" charset="2"/>
              <a:buChar char="ü"/>
            </a:pPr>
            <a:r>
              <a:rPr lang="en-US" sz="2400" dirty="0" smtClean="0"/>
              <a:t>Nonetheless</a:t>
            </a:r>
            <a:r>
              <a:rPr lang="en-US" sz="2400" dirty="0"/>
              <a:t>, the contents of the 4th edition of the Yellow Book were not modified to reflect the specified impact factor bodies. </a:t>
            </a:r>
            <a:endParaRPr lang="en-US" sz="2400" dirty="0" smtClean="0"/>
          </a:p>
          <a:p>
            <a:pPr marL="342900" indent="-342900" algn="just">
              <a:buFont typeface="Wingdings" panose="05000000000000000000" pitchFamily="2" charset="2"/>
              <a:buChar char="ü"/>
            </a:pPr>
            <a:r>
              <a:rPr lang="en-US" sz="2400" dirty="0" smtClean="0"/>
              <a:t>The </a:t>
            </a:r>
            <a:r>
              <a:rPr lang="en-US" sz="2400" dirty="0"/>
              <a:t>two bodies were merely adopted in principle and used at the whims and caprices of the administration. It was therefore subject to abuse</a:t>
            </a:r>
            <a:r>
              <a:rPr lang="en-US" sz="2000" dirty="0"/>
              <a:t>.</a:t>
            </a: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76200" y="-624731"/>
            <a:ext cx="9220200" cy="74635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lvl="0" indent="-342900" algn="just" fontAlgn="base">
              <a:spcBef>
                <a:spcPct val="0"/>
              </a:spcBef>
              <a:spcAft>
                <a:spcPct val="0"/>
              </a:spcAft>
              <a:buFont typeface="Wingdings" panose="05000000000000000000" pitchFamily="2" charset="2"/>
              <a:buChar char="q"/>
            </a:pPr>
            <a:endParaRPr lang="en-US" sz="1900" b="1" dirty="0" smtClean="0">
              <a:latin typeface="Arial" pitchFamily="34" charset="0"/>
              <a:ea typeface="Times New Roman" pitchFamily="18" charset="0"/>
              <a:cs typeface="Arial" pitchFamily="34" charset="0"/>
            </a:endParaRPr>
          </a:p>
          <a:p>
            <a:pPr marL="342900" lvl="0" indent="-342900" algn="just" fontAlgn="base">
              <a:spcBef>
                <a:spcPct val="0"/>
              </a:spcBef>
              <a:spcAft>
                <a:spcPct val="0"/>
              </a:spcAft>
              <a:buFont typeface="Wingdings" panose="05000000000000000000" pitchFamily="2" charset="2"/>
              <a:buChar char="q"/>
            </a:pPr>
            <a:r>
              <a:rPr lang="en-US" sz="2000" b="1" dirty="0" smtClean="0">
                <a:latin typeface="Arial" pitchFamily="34" charset="0"/>
                <a:ea typeface="Times New Roman" pitchFamily="18" charset="0"/>
                <a:cs typeface="Arial" pitchFamily="34" charset="0"/>
              </a:rPr>
              <a:t>Impact factor Regime with specified bodies and </a:t>
            </a:r>
            <a:r>
              <a:rPr lang="en-US" sz="2000" b="1" dirty="0">
                <a:latin typeface="Arial" pitchFamily="34" charset="0"/>
                <a:ea typeface="Times New Roman" pitchFamily="18" charset="0"/>
                <a:cs typeface="Arial" pitchFamily="34" charset="0"/>
              </a:rPr>
              <a:t>statutory </a:t>
            </a:r>
            <a:r>
              <a:rPr lang="en-US" sz="2000" b="1" dirty="0" smtClean="0">
                <a:latin typeface="Arial" pitchFamily="34" charset="0"/>
                <a:ea typeface="Times New Roman" pitchFamily="18" charset="0"/>
                <a:cs typeface="Arial" pitchFamily="34" charset="0"/>
              </a:rPr>
              <a:t>backing</a:t>
            </a:r>
          </a:p>
          <a:p>
            <a:pPr marL="342900" lvl="0" indent="-342900" algn="just" fontAlgn="base">
              <a:spcBef>
                <a:spcPct val="0"/>
              </a:spcBef>
              <a:spcAft>
                <a:spcPct val="0"/>
              </a:spcAft>
              <a:buFont typeface="Wingdings" panose="05000000000000000000" pitchFamily="2" charset="2"/>
              <a:buChar char="Ø"/>
            </a:pPr>
            <a:r>
              <a:rPr lang="en-US" sz="2000" dirty="0" smtClean="0">
                <a:latin typeface="Arial" pitchFamily="34" charset="0"/>
                <a:ea typeface="Times New Roman" pitchFamily="18" charset="0"/>
                <a:cs typeface="Arial" pitchFamily="34" charset="0"/>
              </a:rPr>
              <a:t>Retained Thomson </a:t>
            </a:r>
            <a:r>
              <a:rPr lang="en-US" sz="2000" dirty="0">
                <a:latin typeface="Arial" pitchFamily="34" charset="0"/>
                <a:ea typeface="Times New Roman" pitchFamily="18" charset="0"/>
                <a:cs typeface="Arial" pitchFamily="34" charset="0"/>
              </a:rPr>
              <a:t>Reuters and Scopus or </a:t>
            </a:r>
            <a:r>
              <a:rPr lang="en-US" sz="2000" dirty="0" err="1">
                <a:latin typeface="Arial" pitchFamily="34" charset="0"/>
                <a:ea typeface="Times New Roman" pitchFamily="18" charset="0"/>
                <a:cs typeface="Arial" pitchFamily="34" charset="0"/>
              </a:rPr>
              <a:t>Scimago</a:t>
            </a:r>
            <a:r>
              <a:rPr lang="en-US" sz="2000" dirty="0">
                <a:latin typeface="Arial" pitchFamily="34" charset="0"/>
                <a:ea typeface="Times New Roman" pitchFamily="18" charset="0"/>
                <a:cs typeface="Arial" pitchFamily="34" charset="0"/>
              </a:rPr>
              <a:t> or SNIP impact </a:t>
            </a:r>
            <a:r>
              <a:rPr lang="en-US" sz="2000" dirty="0" smtClean="0">
                <a:latin typeface="Arial" pitchFamily="34" charset="0"/>
                <a:ea typeface="Times New Roman" pitchFamily="18" charset="0"/>
                <a:cs typeface="Arial" pitchFamily="34" charset="0"/>
              </a:rPr>
              <a:t>factors as the benchmarks for promotion of </a:t>
            </a:r>
            <a:r>
              <a:rPr lang="en-US" sz="2000" dirty="0">
                <a:latin typeface="Arial" pitchFamily="34" charset="0"/>
                <a:ea typeface="Times New Roman" pitchFamily="18" charset="0"/>
                <a:cs typeface="Arial" pitchFamily="34" charset="0"/>
              </a:rPr>
              <a:t>senior academics. </a:t>
            </a:r>
            <a:endParaRPr lang="en-US" sz="2000" dirty="0" smtClean="0">
              <a:latin typeface="Arial" pitchFamily="34" charset="0"/>
              <a:ea typeface="Times New Roman" pitchFamily="18" charset="0"/>
              <a:cs typeface="Arial" pitchFamily="34" charset="0"/>
            </a:endParaRPr>
          </a:p>
          <a:p>
            <a:pPr marL="342900" lvl="0" indent="-342900" algn="just" fontAlgn="base">
              <a:spcBef>
                <a:spcPct val="0"/>
              </a:spcBef>
              <a:spcAft>
                <a:spcPct val="0"/>
              </a:spcAft>
              <a:buFont typeface="Wingdings" panose="05000000000000000000" pitchFamily="2" charset="2"/>
              <a:buChar char="Ø"/>
            </a:pPr>
            <a:r>
              <a:rPr lang="en-US" sz="2000" dirty="0" smtClean="0">
                <a:latin typeface="Arial" pitchFamily="34" charset="0"/>
                <a:ea typeface="Times New Roman" pitchFamily="18" charset="0"/>
                <a:cs typeface="Arial" pitchFamily="34" charset="0"/>
              </a:rPr>
              <a:t>Specified </a:t>
            </a:r>
            <a:r>
              <a:rPr lang="en-US" sz="2000" dirty="0">
                <a:latin typeface="Arial" pitchFamily="34" charset="0"/>
                <a:ea typeface="Times New Roman" pitchFamily="18" charset="0"/>
                <a:cs typeface="Arial" pitchFamily="34" charset="0"/>
              </a:rPr>
              <a:t>the number of articles that must be published before aspiring for promotion to different cadres. </a:t>
            </a:r>
            <a:endParaRPr lang="en-US" sz="2000" dirty="0" smtClean="0">
              <a:latin typeface="Arial" pitchFamily="34" charset="0"/>
              <a:ea typeface="Times New Roman" pitchFamily="18" charset="0"/>
              <a:cs typeface="Arial" pitchFamily="34" charset="0"/>
            </a:endParaRPr>
          </a:p>
          <a:p>
            <a:pPr marL="342900" lvl="0" indent="-342900" algn="just" fontAlgn="base">
              <a:spcBef>
                <a:spcPct val="0"/>
              </a:spcBef>
              <a:spcAft>
                <a:spcPct val="0"/>
              </a:spcAft>
              <a:buFont typeface="Wingdings" panose="05000000000000000000" pitchFamily="2" charset="2"/>
              <a:buChar char="Ø"/>
            </a:pPr>
            <a:r>
              <a:rPr lang="en-US" sz="2000" dirty="0" smtClean="0">
                <a:latin typeface="Arial" pitchFamily="34" charset="0"/>
                <a:ea typeface="Times New Roman" pitchFamily="18" charset="0"/>
                <a:cs typeface="Arial" pitchFamily="34" charset="0"/>
              </a:rPr>
              <a:t>Specified </a:t>
            </a:r>
            <a:r>
              <a:rPr lang="en-US" sz="2000" dirty="0">
                <a:latin typeface="Arial" pitchFamily="34" charset="0"/>
                <a:ea typeface="Times New Roman" pitchFamily="18" charset="0"/>
                <a:cs typeface="Arial" pitchFamily="34" charset="0"/>
              </a:rPr>
              <a:t>the minimum number of articles that must be published either as first-named or corresponding </a:t>
            </a:r>
            <a:r>
              <a:rPr lang="en-US" sz="2000" dirty="0" smtClean="0">
                <a:latin typeface="Arial" pitchFamily="34" charset="0"/>
                <a:ea typeface="Times New Roman" pitchFamily="18" charset="0"/>
                <a:cs typeface="Arial" pitchFamily="34" charset="0"/>
              </a:rPr>
              <a:t>authors. </a:t>
            </a:r>
          </a:p>
          <a:p>
            <a:pPr marL="342900" lvl="0" indent="-342900" algn="just" fontAlgn="base">
              <a:spcBef>
                <a:spcPct val="0"/>
              </a:spcBef>
              <a:spcAft>
                <a:spcPct val="0"/>
              </a:spcAft>
              <a:buFont typeface="Wingdings" panose="05000000000000000000" pitchFamily="2" charset="2"/>
              <a:buChar char="Ø"/>
            </a:pPr>
            <a:r>
              <a:rPr lang="en-US" sz="2000" dirty="0" smtClean="0">
                <a:latin typeface="Arial" pitchFamily="34" charset="0"/>
                <a:ea typeface="Times New Roman" pitchFamily="18" charset="0"/>
                <a:cs typeface="Arial" pitchFamily="34" charset="0"/>
              </a:rPr>
              <a:t>Assigned </a:t>
            </a:r>
            <a:r>
              <a:rPr lang="en-US" sz="2000" dirty="0">
                <a:latin typeface="Arial" pitchFamily="34" charset="0"/>
                <a:ea typeface="Times New Roman" pitchFamily="18" charset="0"/>
                <a:cs typeface="Arial" pitchFamily="34" charset="0"/>
              </a:rPr>
              <a:t>minimum points </a:t>
            </a:r>
            <a:r>
              <a:rPr lang="en-US" sz="2000" dirty="0" smtClean="0">
                <a:latin typeface="Arial" pitchFamily="34" charset="0"/>
                <a:ea typeface="Times New Roman" pitchFamily="18" charset="0"/>
                <a:cs typeface="Arial" pitchFamily="34" charset="0"/>
              </a:rPr>
              <a:t>to conference attendance, and </a:t>
            </a:r>
          </a:p>
          <a:p>
            <a:pPr marL="342900" lvl="0" indent="-342900" algn="just" fontAlgn="base">
              <a:spcBef>
                <a:spcPct val="0"/>
              </a:spcBef>
              <a:spcAft>
                <a:spcPct val="0"/>
              </a:spcAft>
              <a:buFont typeface="Wingdings" panose="05000000000000000000" pitchFamily="2" charset="2"/>
              <a:buChar char="Ø"/>
            </a:pPr>
            <a:r>
              <a:rPr lang="en-US" sz="2000" dirty="0" smtClean="0">
                <a:latin typeface="Arial" pitchFamily="34" charset="0"/>
                <a:ea typeface="Times New Roman" pitchFamily="18" charset="0"/>
                <a:cs typeface="Arial" pitchFamily="34" charset="0"/>
              </a:rPr>
              <a:t>Removed dichotomy among the </a:t>
            </a:r>
            <a:r>
              <a:rPr lang="en-US" sz="2000" dirty="0">
                <a:latin typeface="Arial" pitchFamily="34" charset="0"/>
                <a:ea typeface="Times New Roman" pitchFamily="18" charset="0"/>
                <a:cs typeface="Arial" pitchFamily="34" charset="0"/>
              </a:rPr>
              <a:t>above impact </a:t>
            </a:r>
            <a:r>
              <a:rPr lang="en-US" sz="2000" dirty="0" smtClean="0">
                <a:latin typeface="Arial" pitchFamily="34" charset="0"/>
                <a:ea typeface="Times New Roman" pitchFamily="18" charset="0"/>
                <a:cs typeface="Arial" pitchFamily="34" charset="0"/>
              </a:rPr>
              <a:t>factors </a:t>
            </a:r>
            <a:r>
              <a:rPr lang="en-US" sz="2000" dirty="0">
                <a:latin typeface="Arial" pitchFamily="34" charset="0"/>
                <a:ea typeface="Times New Roman" pitchFamily="18" charset="0"/>
                <a:cs typeface="Arial" pitchFamily="34" charset="0"/>
              </a:rPr>
              <a:t>for the promotion </a:t>
            </a:r>
            <a:r>
              <a:rPr lang="en-US" sz="2000" dirty="0" smtClean="0">
                <a:latin typeface="Arial" pitchFamily="34" charset="0"/>
                <a:ea typeface="Times New Roman" pitchFamily="18" charset="0"/>
                <a:cs typeface="Arial" pitchFamily="34" charset="0"/>
              </a:rPr>
              <a:t>to </a:t>
            </a:r>
            <a:r>
              <a:rPr lang="en-US" sz="2000" dirty="0">
                <a:latin typeface="Arial" pitchFamily="34" charset="0"/>
                <a:ea typeface="Times New Roman" pitchFamily="18" charset="0"/>
                <a:cs typeface="Arial" pitchFamily="34" charset="0"/>
              </a:rPr>
              <a:t>senior lectureship cadre only. </a:t>
            </a:r>
            <a:endParaRPr lang="en-US" sz="2000" dirty="0" smtClean="0">
              <a:latin typeface="Arial" pitchFamily="34" charset="0"/>
              <a:ea typeface="Times New Roman" pitchFamily="18" charset="0"/>
              <a:cs typeface="Arial" pitchFamily="34" charset="0"/>
            </a:endParaRPr>
          </a:p>
          <a:p>
            <a:pPr marL="342900" lvl="0" indent="-342900" algn="just" fontAlgn="base">
              <a:spcBef>
                <a:spcPct val="0"/>
              </a:spcBef>
              <a:spcAft>
                <a:spcPct val="0"/>
              </a:spcAft>
              <a:buFont typeface="Wingdings" panose="05000000000000000000" pitchFamily="2" charset="2"/>
              <a:buChar char="Ø"/>
            </a:pPr>
            <a:r>
              <a:rPr lang="en-US" sz="2000" dirty="0" smtClean="0">
                <a:latin typeface="Arial" pitchFamily="34" charset="0"/>
                <a:ea typeface="Times New Roman" pitchFamily="18" charset="0"/>
                <a:cs typeface="Arial" pitchFamily="34" charset="0"/>
              </a:rPr>
              <a:t>Provided </a:t>
            </a:r>
            <a:r>
              <a:rPr lang="en-US" sz="2000" dirty="0" smtClean="0">
                <a:latin typeface="Arial" pitchFamily="34" charset="0"/>
                <a:ea typeface="Times New Roman" pitchFamily="18" charset="0"/>
                <a:cs typeface="Arial" pitchFamily="34" charset="0"/>
              </a:rPr>
              <a:t>an </a:t>
            </a:r>
            <a:r>
              <a:rPr lang="en-US" sz="2000" smtClean="0">
                <a:latin typeface="Arial" pitchFamily="34" charset="0"/>
                <a:ea typeface="Times New Roman" pitchFamily="18" charset="0"/>
                <a:cs typeface="Arial" pitchFamily="34" charset="0"/>
              </a:rPr>
              <a:t>additional option </a:t>
            </a:r>
            <a:r>
              <a:rPr lang="en-US" sz="2000" dirty="0">
                <a:latin typeface="Arial" pitchFamily="34" charset="0"/>
                <a:ea typeface="Times New Roman" pitchFamily="18" charset="0"/>
                <a:cs typeface="Arial" pitchFamily="34" charset="0"/>
              </a:rPr>
              <a:t>for staff specializing in Nigerian </a:t>
            </a:r>
            <a:r>
              <a:rPr lang="en-US" sz="2000" dirty="0" smtClean="0">
                <a:latin typeface="Arial" pitchFamily="34" charset="0"/>
                <a:ea typeface="Times New Roman" pitchFamily="18" charset="0"/>
                <a:cs typeface="Arial" pitchFamily="34" charset="0"/>
              </a:rPr>
              <a:t>languages. </a:t>
            </a:r>
          </a:p>
          <a:p>
            <a:pPr lvl="0" algn="just" fontAlgn="base">
              <a:spcBef>
                <a:spcPct val="0"/>
              </a:spcBef>
              <a:spcAft>
                <a:spcPct val="0"/>
              </a:spcAft>
            </a:pPr>
            <a:r>
              <a:rPr lang="en-US" sz="2000" b="1" dirty="0" smtClean="0">
                <a:latin typeface="Arial" pitchFamily="34" charset="0"/>
                <a:ea typeface="Times New Roman" pitchFamily="18" charset="0"/>
                <a:cs typeface="Arial" pitchFamily="34" charset="0"/>
              </a:rPr>
              <a:t>     </a:t>
            </a:r>
          </a:p>
          <a:p>
            <a:pPr lvl="0" algn="just" fontAlgn="base">
              <a:spcBef>
                <a:spcPct val="0"/>
              </a:spcBef>
              <a:spcAft>
                <a:spcPct val="0"/>
              </a:spcAft>
            </a:pPr>
            <a:r>
              <a:rPr lang="en-US" sz="2000" b="1" dirty="0" smtClean="0">
                <a:latin typeface="Arial" pitchFamily="34" charset="0"/>
                <a:ea typeface="Times New Roman" pitchFamily="18" charset="0"/>
                <a:cs typeface="Arial" pitchFamily="34" charset="0"/>
              </a:rPr>
              <a:t>Challenges</a:t>
            </a:r>
            <a:endParaRPr lang="en-US" sz="2000" b="1" dirty="0">
              <a:latin typeface="Arial" pitchFamily="34" charset="0"/>
              <a:ea typeface="Times New Roman" pitchFamily="18" charset="0"/>
              <a:cs typeface="Arial" pitchFamily="34" charset="0"/>
            </a:endParaRPr>
          </a:p>
          <a:p>
            <a:pPr marL="342900" lvl="0" indent="-342900" algn="just" fontAlgn="base">
              <a:spcBef>
                <a:spcPct val="0"/>
              </a:spcBef>
              <a:spcAft>
                <a:spcPct val="0"/>
              </a:spcAft>
              <a:buFont typeface="Wingdings" panose="05000000000000000000" pitchFamily="2" charset="2"/>
              <a:buChar char="ü"/>
            </a:pPr>
            <a:r>
              <a:rPr lang="en-US" sz="2000" dirty="0" smtClean="0">
                <a:latin typeface="Arial" pitchFamily="34" charset="0"/>
                <a:ea typeface="Times New Roman" pitchFamily="18" charset="0"/>
                <a:cs typeface="Arial" pitchFamily="34" charset="0"/>
              </a:rPr>
              <a:t>the </a:t>
            </a:r>
            <a:r>
              <a:rPr lang="en-US" sz="2000" dirty="0">
                <a:latin typeface="Arial" pitchFamily="34" charset="0"/>
                <a:ea typeface="Times New Roman" pitchFamily="18" charset="0"/>
                <a:cs typeface="Arial" pitchFamily="34" charset="0"/>
              </a:rPr>
              <a:t>snail speed with which some journals with the above impact factors publish </a:t>
            </a:r>
            <a:r>
              <a:rPr lang="en-US" sz="2000" dirty="0" smtClean="0">
                <a:latin typeface="Arial" pitchFamily="34" charset="0"/>
                <a:ea typeface="Times New Roman" pitchFamily="18" charset="0"/>
                <a:cs typeface="Arial" pitchFamily="34" charset="0"/>
              </a:rPr>
              <a:t> </a:t>
            </a:r>
          </a:p>
          <a:p>
            <a:pPr marL="285750" lvl="0" indent="-285750" algn="just" fontAlgn="base">
              <a:spcBef>
                <a:spcPct val="0"/>
              </a:spcBef>
              <a:spcAft>
                <a:spcPct val="0"/>
              </a:spcAft>
              <a:buFont typeface="Wingdings" panose="05000000000000000000" pitchFamily="2" charset="2"/>
              <a:buChar char="ü"/>
            </a:pPr>
            <a:r>
              <a:rPr lang="en-US" sz="2000" dirty="0" smtClean="0">
                <a:latin typeface="Arial" pitchFamily="34" charset="0"/>
                <a:ea typeface="Times New Roman" pitchFamily="18" charset="0"/>
                <a:cs typeface="Arial" pitchFamily="34" charset="0"/>
              </a:rPr>
              <a:t>the </a:t>
            </a:r>
            <a:r>
              <a:rPr lang="en-US" sz="2000" dirty="0">
                <a:latin typeface="Arial" pitchFamily="34" charset="0"/>
                <a:ea typeface="Times New Roman" pitchFamily="18" charset="0"/>
                <a:cs typeface="Arial" pitchFamily="34" charset="0"/>
              </a:rPr>
              <a:t>exorbitant fees charged per article, </a:t>
            </a:r>
            <a:endParaRPr lang="en-US" sz="2000" dirty="0" smtClean="0">
              <a:latin typeface="Arial" pitchFamily="34" charset="0"/>
              <a:ea typeface="Times New Roman" pitchFamily="18" charset="0"/>
              <a:cs typeface="Arial" pitchFamily="34" charset="0"/>
            </a:endParaRPr>
          </a:p>
          <a:p>
            <a:pPr marL="285750" lvl="0" indent="-285750" algn="just" fontAlgn="base">
              <a:spcBef>
                <a:spcPct val="0"/>
              </a:spcBef>
              <a:spcAft>
                <a:spcPct val="0"/>
              </a:spcAft>
              <a:buFont typeface="Wingdings" panose="05000000000000000000" pitchFamily="2" charset="2"/>
              <a:buChar char="ü"/>
            </a:pPr>
            <a:r>
              <a:rPr lang="en-US" sz="2000" dirty="0" smtClean="0">
                <a:latin typeface="Arial" pitchFamily="34" charset="0"/>
                <a:ea typeface="Times New Roman" pitchFamily="18" charset="0"/>
                <a:cs typeface="Arial" pitchFamily="34" charset="0"/>
              </a:rPr>
              <a:t>the </a:t>
            </a:r>
            <a:r>
              <a:rPr lang="en-US" sz="2000" dirty="0">
                <a:latin typeface="Arial" pitchFamily="34" charset="0"/>
                <a:ea typeface="Times New Roman" pitchFamily="18" charset="0"/>
                <a:cs typeface="Arial" pitchFamily="34" charset="0"/>
              </a:rPr>
              <a:t>paucity of such journals for researchers in the humanities, law and education, </a:t>
            </a:r>
            <a:endParaRPr lang="en-US" sz="2000" dirty="0" smtClean="0">
              <a:latin typeface="Arial" pitchFamily="34" charset="0"/>
              <a:ea typeface="Times New Roman" pitchFamily="18" charset="0"/>
              <a:cs typeface="Arial" pitchFamily="34" charset="0"/>
            </a:endParaRPr>
          </a:p>
          <a:p>
            <a:pPr marL="285750" lvl="0" indent="-285750" algn="just" fontAlgn="base">
              <a:spcBef>
                <a:spcPct val="0"/>
              </a:spcBef>
              <a:spcAft>
                <a:spcPct val="0"/>
              </a:spcAft>
              <a:buFont typeface="Wingdings" panose="05000000000000000000" pitchFamily="2" charset="2"/>
              <a:buChar char="ü"/>
            </a:pPr>
            <a:r>
              <a:rPr lang="en-US" sz="2000" dirty="0" smtClean="0">
                <a:latin typeface="Arial" pitchFamily="34" charset="0"/>
                <a:ea typeface="Times New Roman" pitchFamily="18" charset="0"/>
                <a:cs typeface="Arial" pitchFamily="34" charset="0"/>
              </a:rPr>
              <a:t>Thomson Reuters and its shadows have become a nightmare for scholars in these parts. </a:t>
            </a:r>
          </a:p>
          <a:p>
            <a:pPr marL="285750" lvl="0" indent="-285750" algn="just" fontAlgn="base">
              <a:spcBef>
                <a:spcPct val="0"/>
              </a:spcBef>
              <a:spcAft>
                <a:spcPct val="0"/>
              </a:spcAft>
              <a:buFont typeface="Wingdings" panose="05000000000000000000" pitchFamily="2" charset="2"/>
              <a:buChar char="ü"/>
            </a:pPr>
            <a:r>
              <a:rPr lang="en-US" sz="2000" dirty="0" smtClean="0">
                <a:latin typeface="Arial" pitchFamily="34" charset="0"/>
                <a:ea typeface="Times New Roman" pitchFamily="18" charset="0"/>
                <a:cs typeface="Arial" pitchFamily="34" charset="0"/>
              </a:rPr>
              <a:t>The minimum conference attendance provision has inadvertently elongated the statutory waiting period from three years to five years particularly for those that gained employment </a:t>
            </a:r>
            <a:r>
              <a:rPr lang="en-US" sz="2000" dirty="0">
                <a:latin typeface="Arial" pitchFamily="34" charset="0"/>
                <a:ea typeface="Times New Roman" pitchFamily="18" charset="0"/>
                <a:cs typeface="Arial" pitchFamily="34" charset="0"/>
              </a:rPr>
              <a:t>as </a:t>
            </a:r>
            <a:r>
              <a:rPr lang="en-US" sz="2000" dirty="0" smtClean="0">
                <a:latin typeface="Arial" pitchFamily="34" charset="0"/>
                <a:ea typeface="Times New Roman" pitchFamily="18" charset="0"/>
                <a:cs typeface="Arial" pitchFamily="34" charset="0"/>
              </a:rPr>
              <a:t>lecturer 1.</a:t>
            </a:r>
            <a:endPar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3.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4.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5.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2598</TotalTime>
  <Words>2945</Words>
  <Application>Microsoft Office PowerPoint</Application>
  <PresentationFormat>On-screen Show (4:3)</PresentationFormat>
  <Paragraphs>308</Paragraphs>
  <Slides>28</Slides>
  <Notes>5</Notes>
  <HiddenSlides>0</HiddenSlides>
  <MMClips>0</MMClips>
  <ScaleCrop>false</ScaleCrop>
  <HeadingPairs>
    <vt:vector size="6" baseType="variant">
      <vt:variant>
        <vt:lpstr>Fonts Used</vt:lpstr>
      </vt:variant>
      <vt:variant>
        <vt:i4>14</vt:i4>
      </vt:variant>
      <vt:variant>
        <vt:lpstr>Theme</vt:lpstr>
      </vt:variant>
      <vt:variant>
        <vt:i4>6</vt:i4>
      </vt:variant>
      <vt:variant>
        <vt:lpstr>Slide Titles</vt:lpstr>
      </vt:variant>
      <vt:variant>
        <vt:i4>28</vt:i4>
      </vt:variant>
    </vt:vector>
  </HeadingPairs>
  <TitlesOfParts>
    <vt:vector size="48" baseType="lpstr">
      <vt:lpstr>Arial</vt:lpstr>
      <vt:lpstr>Calibri</vt:lpstr>
      <vt:lpstr>Century Gothic</vt:lpstr>
      <vt:lpstr>Constantia</vt:lpstr>
      <vt:lpstr>Courier New</vt:lpstr>
      <vt:lpstr>Franklin Gothic Book</vt:lpstr>
      <vt:lpstr>Franklin Gothic Medium</vt:lpstr>
      <vt:lpstr>Georgia</vt:lpstr>
      <vt:lpstr>Palatino Linotype</vt:lpstr>
      <vt:lpstr>Times New Roman</vt:lpstr>
      <vt:lpstr>Trebuchet MS</vt:lpstr>
      <vt:lpstr>Tunga</vt:lpstr>
      <vt:lpstr>Wingdings</vt:lpstr>
      <vt:lpstr>Wingdings 2</vt:lpstr>
      <vt:lpstr>Flow</vt:lpstr>
      <vt:lpstr>1_Angles</vt:lpstr>
      <vt:lpstr>Trek</vt:lpstr>
      <vt:lpstr>Executive</vt:lpstr>
      <vt:lpstr>Slipstream</vt:lpstr>
      <vt:lpstr>Office Theme</vt:lpstr>
      <vt:lpstr>NEGOTIATING THE TRAJECTORY IN RESEARCH, PUBLICATION AND PROMOTION IN THE UNIVERSITY OF NIGERIA                Pat Uche Okpoko  Maiden Faculty of Arts Lecture Series  October 9, 2018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HUMANISING ENVIRONMENTAL IMPACT ASSESSMENT   PRACTICE IN NIGERIA: A CULTURAL ANTHROPOLOGICAL EXCURSION By  Pat Uche Okpoko</dc:title>
  <dc:creator>Okpoko</dc:creator>
  <cp:lastModifiedBy>okpoko</cp:lastModifiedBy>
  <cp:revision>346</cp:revision>
  <dcterms:created xsi:type="dcterms:W3CDTF">2016-04-08T09:14:53Z</dcterms:created>
  <dcterms:modified xsi:type="dcterms:W3CDTF">2018-10-10T08:02:09Z</dcterms:modified>
</cp:coreProperties>
</file>